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handoutMasterIdLst>
    <p:handoutMasterId r:id="rId31"/>
  </p:handoutMasterIdLst>
  <p:sldIdLst>
    <p:sldId id="360" r:id="rId5"/>
    <p:sldId id="345" r:id="rId6"/>
    <p:sldId id="329" r:id="rId7"/>
    <p:sldId id="348" r:id="rId8"/>
    <p:sldId id="362" r:id="rId9"/>
    <p:sldId id="347" r:id="rId10"/>
    <p:sldId id="344" r:id="rId11"/>
    <p:sldId id="349" r:id="rId12"/>
    <p:sldId id="330" r:id="rId13"/>
    <p:sldId id="334" r:id="rId14"/>
    <p:sldId id="335" r:id="rId15"/>
    <p:sldId id="337" r:id="rId16"/>
    <p:sldId id="338" r:id="rId17"/>
    <p:sldId id="339" r:id="rId18"/>
    <p:sldId id="340" r:id="rId19"/>
    <p:sldId id="342" r:id="rId20"/>
    <p:sldId id="350" r:id="rId21"/>
    <p:sldId id="351" r:id="rId22"/>
    <p:sldId id="320" r:id="rId23"/>
    <p:sldId id="343" r:id="rId24"/>
    <p:sldId id="331" r:id="rId25"/>
    <p:sldId id="332" r:id="rId26"/>
    <p:sldId id="326" r:id="rId27"/>
    <p:sldId id="327" r:id="rId28"/>
    <p:sldId id="36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Untitled Section" id="{98EBADCE-88B4-4046-A99C-77F62325941A}">
          <p14:sldIdLst>
            <p14:sldId id="360"/>
            <p14:sldId id="345"/>
            <p14:sldId id="329"/>
            <p14:sldId id="348"/>
            <p14:sldId id="362"/>
            <p14:sldId id="347"/>
            <p14:sldId id="344"/>
            <p14:sldId id="349"/>
            <p14:sldId id="330"/>
            <p14:sldId id="334"/>
            <p14:sldId id="335"/>
            <p14:sldId id="337"/>
            <p14:sldId id="338"/>
            <p14:sldId id="339"/>
            <p14:sldId id="340"/>
            <p14:sldId id="342"/>
            <p14:sldId id="350"/>
            <p14:sldId id="351"/>
            <p14:sldId id="320"/>
            <p14:sldId id="343"/>
            <p14:sldId id="331"/>
            <p14:sldId id="332"/>
            <p14:sldId id="326"/>
            <p14:sldId id="327"/>
            <p14:sldId id="3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77BC7D-36C5-42CE-B82E-B61E169C4F89}" v="1" dt="2023-07-19T11:14:02.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2254" autoAdjust="0"/>
  </p:normalViewPr>
  <p:slideViewPr>
    <p:cSldViewPr>
      <p:cViewPr varScale="1">
        <p:scale>
          <a:sx n="62" d="100"/>
          <a:sy n="62" d="100"/>
        </p:scale>
        <p:origin x="1458" y="84"/>
      </p:cViewPr>
      <p:guideLst>
        <p:guide orient="horz" pos="2160"/>
        <p:guide pos="2880"/>
      </p:guideLst>
    </p:cSldViewPr>
  </p:slideViewPr>
  <p:notesTextViewPr>
    <p:cViewPr>
      <p:scale>
        <a:sx n="100" d="100"/>
        <a:sy n="100" d="100"/>
      </p:scale>
      <p:origin x="0" y="0"/>
    </p:cViewPr>
  </p:notesTextViewPr>
  <p:notesViewPr>
    <p:cSldViewPr>
      <p:cViewPr varScale="1">
        <p:scale>
          <a:sx n="73" d="100"/>
          <a:sy n="73"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9216DD9-78CD-4397-882C-554A33202B1E}" type="datetimeFigureOut">
              <a:rPr lang="en-US"/>
              <a:pPr>
                <a:defRPr/>
              </a:pPr>
              <a:t>7/19/2023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CA5161-E53D-4A2C-8585-39139F1A534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79BE33D-444A-4806-96C4-93F68A1E1C7C}" type="datetimeFigureOut">
              <a:rPr lang="en-US"/>
              <a:pPr>
                <a:defRPr/>
              </a:pPr>
              <a:t>7/19/2023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4CD328B-85D3-4E82-A44D-68D9EA80F1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537462-22FF-4FE5-B007-A22A8847E291}" type="slidenum">
              <a:rPr lang="en-US"/>
              <a:pPr>
                <a:defRPr/>
              </a:pPr>
              <a:t>1</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300620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97789BD-03D6-406F-A791-A149C8C9304E}"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97789BD-03D6-406F-A791-A149C8C9304E}" type="slidenum">
              <a:rPr lang="en-US" smtClean="0"/>
              <a:pPr>
                <a:defRPr/>
              </a:pPr>
              <a:t>17</a:t>
            </a:fld>
            <a:endParaRPr lang="en-US"/>
          </a:p>
        </p:txBody>
      </p:sp>
    </p:spTree>
    <p:extLst>
      <p:ext uri="{BB962C8B-B14F-4D97-AF65-F5344CB8AC3E}">
        <p14:creationId xmlns:p14="http://schemas.microsoft.com/office/powerpoint/2010/main" val="397818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97789BD-03D6-406F-A791-A149C8C9304E}" type="slidenum">
              <a:rPr lang="en-US" smtClean="0"/>
              <a:pPr>
                <a:defRPr/>
              </a:pPr>
              <a:t>18</a:t>
            </a:fld>
            <a:endParaRPr lang="en-US"/>
          </a:p>
        </p:txBody>
      </p:sp>
    </p:spTree>
    <p:extLst>
      <p:ext uri="{BB962C8B-B14F-4D97-AF65-F5344CB8AC3E}">
        <p14:creationId xmlns:p14="http://schemas.microsoft.com/office/powerpoint/2010/main" val="190438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Lack of understanding about USCG  and roles in Deepwater Horizon, Title 14 and role in Title 10 missions. </a:t>
            </a:r>
          </a:p>
        </p:txBody>
      </p:sp>
      <p:sp>
        <p:nvSpPr>
          <p:cNvPr id="4" name="Slide Number Placeholder 3"/>
          <p:cNvSpPr>
            <a:spLocks noGrp="1"/>
          </p:cNvSpPr>
          <p:nvPr>
            <p:ph type="sldNum" sz="quarter" idx="5"/>
          </p:nvPr>
        </p:nvSpPr>
        <p:spPr/>
        <p:txBody>
          <a:bodyPr/>
          <a:lstStyle/>
          <a:p>
            <a:pPr>
              <a:defRPr/>
            </a:pPr>
            <a:fld id="{4578FBEC-7F8B-4208-BB41-1A0A6E2D4B51}" type="slidenum">
              <a:rPr lang="en-US" smtClean="0"/>
              <a:pPr>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Lack of understanding about USCG and roles in Deepwater Horizon, Title 14 and role in Title 10 missions. </a:t>
            </a:r>
          </a:p>
        </p:txBody>
      </p:sp>
      <p:sp>
        <p:nvSpPr>
          <p:cNvPr id="4" name="Slide Number Placeholder 3"/>
          <p:cNvSpPr>
            <a:spLocks noGrp="1"/>
          </p:cNvSpPr>
          <p:nvPr>
            <p:ph type="sldNum" sz="quarter" idx="5"/>
          </p:nvPr>
        </p:nvSpPr>
        <p:spPr/>
        <p:txBody>
          <a:bodyPr/>
          <a:lstStyle/>
          <a:p>
            <a:pPr>
              <a:defRPr/>
            </a:pPr>
            <a:fld id="{F50BBE17-4C34-4652-9131-02A6EA365442}" type="slidenum">
              <a:rPr lang="en-US" smtClean="0"/>
              <a:pPr>
                <a:defRPr/>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Out of 425 staff at my office, 3 are CG.</a:t>
            </a:r>
          </a:p>
        </p:txBody>
      </p:sp>
      <p:sp>
        <p:nvSpPr>
          <p:cNvPr id="4" name="Slide Number Placeholder 3"/>
          <p:cNvSpPr>
            <a:spLocks noGrp="1"/>
          </p:cNvSpPr>
          <p:nvPr>
            <p:ph type="sldNum" sz="quarter" idx="5"/>
          </p:nvPr>
        </p:nvSpPr>
        <p:spPr/>
        <p:txBody>
          <a:bodyPr/>
          <a:lstStyle/>
          <a:p>
            <a:pPr>
              <a:defRPr/>
            </a:pPr>
            <a:fld id="{9EB00C10-7C7E-4BF6-8F42-57A7E81F5B00}" type="slidenum">
              <a:rPr lang="en-US" smtClean="0"/>
              <a:pPr>
                <a:defRPr/>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 boat</a:t>
            </a:r>
            <a:r>
              <a:rPr lang="en-US" baseline="0" dirty="0"/>
              <a:t> – A-Bay</a:t>
            </a:r>
            <a:endParaRPr lang="en-US" dirty="0"/>
          </a:p>
        </p:txBody>
      </p:sp>
      <p:sp>
        <p:nvSpPr>
          <p:cNvPr id="4" name="Slide Number Placeholder 3"/>
          <p:cNvSpPr>
            <a:spLocks noGrp="1"/>
          </p:cNvSpPr>
          <p:nvPr>
            <p:ph type="sldNum" sz="quarter" idx="10"/>
          </p:nvPr>
        </p:nvSpPr>
        <p:spPr/>
        <p:txBody>
          <a:bodyPr/>
          <a:lstStyle/>
          <a:p>
            <a:pPr>
              <a:defRPr/>
            </a:pPr>
            <a:fld id="{D4CD328B-85D3-4E82-A44D-68D9EA80F18C}" type="slidenum">
              <a:rPr lang="en-US" smtClean="0"/>
              <a:pPr>
                <a:defRPr/>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0C0444-E961-4F30-9202-F20C5A2249DA}" type="slidenum">
              <a:rPr lang="en-US"/>
              <a:pPr>
                <a:defRPr/>
              </a:pPr>
              <a:t>24</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0C0444-E961-4F30-9202-F20C5A2249DA}" type="slidenum">
              <a:rPr lang="en-US"/>
              <a:pPr>
                <a:defRPr/>
              </a:pPr>
              <a:t>25</a:t>
            </a:fld>
            <a:endParaRPr 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6947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13D259-2289-4901-A6CB-2811BE7355D1}" type="slidenum">
              <a:rPr lang="en-US"/>
              <a:pPr>
                <a:defRPr/>
              </a:pPr>
              <a:t>3</a:t>
            </a:fld>
            <a:endParaRPr lang="en-US"/>
          </a:p>
        </p:txBody>
      </p:sp>
      <p:sp>
        <p:nvSpPr>
          <p:cNvPr id="25603" name="Rectangle 2"/>
          <p:cNvSpPr>
            <a:spLocks noGrp="1" noRot="1" noChangeAspect="1" noChangeArrowheads="1" noTextEdit="1"/>
          </p:cNvSpPr>
          <p:nvPr>
            <p:ph type="sldImg"/>
          </p:nvPr>
        </p:nvSpPr>
        <p:spPr bwMode="auto">
          <a:xfrm>
            <a:off x="1152525" y="690563"/>
            <a:ext cx="4560888" cy="3421062"/>
          </a:xfrm>
          <a:noFill/>
          <a:ln cap="flat">
            <a:solidFill>
              <a:schemeClr val="tx1"/>
            </a:solidFill>
            <a:miter lim="800000"/>
            <a:headEnd/>
            <a:tailEnd/>
          </a:ln>
        </p:spPr>
      </p:sp>
      <p:sp>
        <p:nvSpPr>
          <p:cNvPr id="25604" name="Rectangle 3"/>
          <p:cNvSpPr>
            <a:spLocks noGrp="1" noChangeArrowheads="1"/>
          </p:cNvSpPr>
          <p:nvPr>
            <p:ph type="body" idx="1"/>
          </p:nvPr>
        </p:nvSpPr>
        <p:spPr bwMode="auto">
          <a:xfrm>
            <a:off x="914400" y="4341813"/>
            <a:ext cx="5029200" cy="4116387"/>
          </a:xfrm>
          <a:noFill/>
        </p:spPr>
        <p:txBody>
          <a:bodyPr wrap="square" lIns="89832" tIns="44916" rIns="89832" bIns="44916" numCol="1" anchor="t" anchorCtr="0" compatLnSpc="1">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5B4484-9AB0-41A7-982A-74E4F8566D6F}" type="slidenum">
              <a:rPr lang="en-US"/>
              <a:pPr>
                <a:defRPr/>
              </a:pPr>
              <a:t>9</a:t>
            </a:fld>
            <a:endParaRPr lang="en-US"/>
          </a:p>
        </p:txBody>
      </p:sp>
      <p:sp>
        <p:nvSpPr>
          <p:cNvPr id="26627" name="Rectangle 2"/>
          <p:cNvSpPr>
            <a:spLocks noGrp="1" noRot="1" noChangeAspect="1" noChangeArrowheads="1" noTextEdit="1"/>
          </p:cNvSpPr>
          <p:nvPr>
            <p:ph type="sldImg"/>
          </p:nvPr>
        </p:nvSpPr>
        <p:spPr bwMode="auto">
          <a:xfrm>
            <a:off x="1149350" y="690563"/>
            <a:ext cx="4560888" cy="3422650"/>
          </a:xfrm>
          <a:noFill/>
          <a:ln>
            <a:solidFill>
              <a:srgbClr val="000000"/>
            </a:solidFill>
            <a:miter lim="800000"/>
            <a:headEnd/>
            <a:tailEnd/>
          </a:ln>
        </p:spPr>
      </p:sp>
      <p:sp>
        <p:nvSpPr>
          <p:cNvPr id="26628" name="Rectangle 3"/>
          <p:cNvSpPr>
            <a:spLocks noGrp="1" noChangeArrowheads="1"/>
          </p:cNvSpPr>
          <p:nvPr>
            <p:ph type="body" idx="1"/>
          </p:nvPr>
        </p:nvSpPr>
        <p:spPr bwMode="auto">
          <a:xfrm>
            <a:off x="914400" y="4341813"/>
            <a:ext cx="5029200" cy="4116387"/>
          </a:xfrm>
          <a:noFill/>
        </p:spPr>
        <p:txBody>
          <a:bodyPr wrap="square" lIns="89710" tIns="44855" rIns="89710" bIns="44855" numCol="1" anchor="t" anchorCtr="0" compatLnSpc="1">
            <a:prstTxWarp prst="textNoShape">
              <a:avLst/>
            </a:prstTxWarp>
          </a:bodyPr>
          <a:lstStyle/>
          <a:p>
            <a:r>
              <a:rPr lang="en-US"/>
              <a:t>How many of you have been in heavy seas, maybe wearing body armor, before those 10 thousand dollar bouncy seats were around? How is your back pain these days? How are your knees and ankles?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046F67-2764-4B19-8C2F-AEA04F4FE59E}" type="slidenum">
              <a:rPr lang="en-US"/>
              <a:pPr>
                <a:defRPr/>
              </a:pPr>
              <a:t>10</a:t>
            </a:fld>
            <a:endParaRPr lang="en-US"/>
          </a:p>
        </p:txBody>
      </p:sp>
      <p:sp>
        <p:nvSpPr>
          <p:cNvPr id="27651" name="Rectangle 2"/>
          <p:cNvSpPr>
            <a:spLocks noGrp="1" noRot="1" noChangeAspect="1" noChangeArrowheads="1" noTextEdit="1"/>
          </p:cNvSpPr>
          <p:nvPr>
            <p:ph type="sldImg"/>
          </p:nvPr>
        </p:nvSpPr>
        <p:spPr bwMode="auto">
          <a:xfrm>
            <a:off x="1143000" y="684213"/>
            <a:ext cx="4573588" cy="3432175"/>
          </a:xfrm>
          <a:noFill/>
          <a:ln>
            <a:solidFill>
              <a:srgbClr val="000000"/>
            </a:solidFill>
            <a:miter lim="800000"/>
            <a:headEnd/>
            <a:tailEnd/>
          </a:ln>
        </p:spPr>
      </p:sp>
      <p:sp>
        <p:nvSpPr>
          <p:cNvPr id="27652" name="Rectangle 3"/>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A9F64D-F5ED-49A3-A166-8981D51F7149}" type="slidenum">
              <a:rPr lang="en-US"/>
              <a:pPr>
                <a:defRPr/>
              </a:pPr>
              <a:t>11</a:t>
            </a:fld>
            <a:endParaRPr lang="en-US"/>
          </a:p>
        </p:txBody>
      </p:sp>
      <p:sp>
        <p:nvSpPr>
          <p:cNvPr id="28675" name="Rectangle 2"/>
          <p:cNvSpPr>
            <a:spLocks noGrp="1" noRot="1" noChangeAspect="1" noChangeArrowheads="1" noTextEdit="1"/>
          </p:cNvSpPr>
          <p:nvPr>
            <p:ph type="sldImg"/>
          </p:nvPr>
        </p:nvSpPr>
        <p:spPr bwMode="auto">
          <a:xfrm>
            <a:off x="1149350" y="690563"/>
            <a:ext cx="4560888" cy="3422650"/>
          </a:xfrm>
          <a:noFill/>
          <a:ln cap="flat">
            <a:solidFill>
              <a:schemeClr val="tx1"/>
            </a:solidFill>
            <a:miter lim="800000"/>
            <a:headEnd/>
            <a:tailEnd/>
          </a:ln>
        </p:spPr>
      </p:sp>
      <p:sp>
        <p:nvSpPr>
          <p:cNvPr id="28676" name="Rectangle 3"/>
          <p:cNvSpPr>
            <a:spLocks noGrp="1" noChangeArrowheads="1"/>
          </p:cNvSpPr>
          <p:nvPr>
            <p:ph type="body" idx="1"/>
          </p:nvPr>
        </p:nvSpPr>
        <p:spPr bwMode="auto">
          <a:xfrm>
            <a:off x="914400" y="4341813"/>
            <a:ext cx="5029200" cy="4116387"/>
          </a:xfrm>
          <a:noFill/>
        </p:spPr>
        <p:txBody>
          <a:bodyPr wrap="square" lIns="89500" tIns="44748" rIns="89500" bIns="44748" numCol="1" anchor="t" anchorCtr="0" compatLnSpc="1">
            <a:prstTxWarp prst="textNoShape">
              <a:avLst/>
            </a:prstTxWarp>
          </a:bodyPr>
          <a:lstStyle/>
          <a:p>
            <a:r>
              <a:rPr lang="en-US" dirty="0"/>
              <a:t>* Not a normal MD</a:t>
            </a:r>
            <a:r>
              <a:rPr lang="en-US" baseline="0" dirty="0"/>
              <a:t> visit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0AA423-29A5-40ED-91AE-11829210B234}" type="slidenum">
              <a:rPr lang="en-US"/>
              <a:pPr>
                <a:defRPr/>
              </a:pPr>
              <a:t>12</a:t>
            </a:fld>
            <a:endParaRPr lang="en-US"/>
          </a:p>
        </p:txBody>
      </p:sp>
      <p:sp>
        <p:nvSpPr>
          <p:cNvPr id="29699" name="Rectangle 3074"/>
          <p:cNvSpPr>
            <a:spLocks noGrp="1" noRot="1" noChangeAspect="1" noChangeArrowheads="1" noTextEdit="1"/>
          </p:cNvSpPr>
          <p:nvPr>
            <p:ph type="sldImg"/>
          </p:nvPr>
        </p:nvSpPr>
        <p:spPr bwMode="auto">
          <a:xfrm>
            <a:off x="1143000" y="684213"/>
            <a:ext cx="4573588" cy="3432175"/>
          </a:xfrm>
          <a:noFill/>
          <a:ln>
            <a:solidFill>
              <a:srgbClr val="000000"/>
            </a:solidFill>
            <a:miter lim="800000"/>
            <a:headEnd/>
            <a:tailEnd/>
          </a:ln>
        </p:spPr>
      </p:sp>
      <p:sp>
        <p:nvSpPr>
          <p:cNvPr id="29700" name="Rectangle 3075"/>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90FD9C-6BCC-4601-939C-EF0E34ECD53B}" type="slidenum">
              <a:rPr lang="en-US"/>
              <a:pPr>
                <a:defRPr/>
              </a:pPr>
              <a:t>13</a:t>
            </a:fld>
            <a:endParaRPr lang="en-US"/>
          </a:p>
        </p:txBody>
      </p:sp>
      <p:sp>
        <p:nvSpPr>
          <p:cNvPr id="30723" name="Rectangle 1026"/>
          <p:cNvSpPr>
            <a:spLocks noGrp="1" noRot="1" noChangeAspect="1" noChangeArrowheads="1" noTextEdit="1"/>
          </p:cNvSpPr>
          <p:nvPr>
            <p:ph type="sldImg"/>
          </p:nvPr>
        </p:nvSpPr>
        <p:spPr bwMode="auto">
          <a:xfrm>
            <a:off x="1143000" y="684213"/>
            <a:ext cx="4573588" cy="3432175"/>
          </a:xfrm>
          <a:noFill/>
          <a:ln>
            <a:solidFill>
              <a:srgbClr val="000000"/>
            </a:solidFill>
            <a:miter lim="800000"/>
            <a:headEnd/>
            <a:tailEnd/>
          </a:ln>
        </p:spPr>
      </p:sp>
      <p:sp>
        <p:nvSpPr>
          <p:cNvPr id="30724" name="Rectangle 1027"/>
          <p:cNvSpPr>
            <a:spLocks noGrp="1" noChangeArrowheads="1"/>
          </p:cNvSpPr>
          <p:nvPr>
            <p:ph type="body" idx="1"/>
          </p:nvPr>
        </p:nvSpPr>
        <p:spPr bwMode="auto">
          <a:xfrm>
            <a:off x="914400" y="4343400"/>
            <a:ext cx="5029200" cy="4116388"/>
          </a:xfrm>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D0F8D8-0114-4A4B-BDA5-704E444B283D}" type="slidenum">
              <a:rPr lang="en-US"/>
              <a:pPr>
                <a:defRPr/>
              </a:pPr>
              <a:t>14</a:t>
            </a:fld>
            <a:endParaRPr lang="en-US"/>
          </a:p>
        </p:txBody>
      </p:sp>
      <p:sp>
        <p:nvSpPr>
          <p:cNvPr id="31747" name="Rectangle 2"/>
          <p:cNvSpPr>
            <a:spLocks noGrp="1" noRot="1" noChangeAspect="1" noChangeArrowheads="1" noTextEdit="1"/>
          </p:cNvSpPr>
          <p:nvPr>
            <p:ph type="sldImg"/>
          </p:nvPr>
        </p:nvSpPr>
        <p:spPr bwMode="auto">
          <a:xfrm>
            <a:off x="1149350" y="690563"/>
            <a:ext cx="4560888" cy="3422650"/>
          </a:xfrm>
          <a:noFill/>
          <a:ln cap="flat">
            <a:solidFill>
              <a:schemeClr val="tx1"/>
            </a:solidFill>
            <a:miter lim="800000"/>
            <a:headEnd/>
            <a:tailEnd/>
          </a:ln>
        </p:spPr>
      </p:sp>
      <p:sp>
        <p:nvSpPr>
          <p:cNvPr id="31748" name="Rectangle 3"/>
          <p:cNvSpPr>
            <a:spLocks noGrp="1" noChangeArrowheads="1"/>
          </p:cNvSpPr>
          <p:nvPr>
            <p:ph type="body" idx="1"/>
          </p:nvPr>
        </p:nvSpPr>
        <p:spPr bwMode="auto">
          <a:xfrm>
            <a:off x="914400" y="4341813"/>
            <a:ext cx="5029200" cy="4116387"/>
          </a:xfrm>
          <a:noFill/>
        </p:spPr>
        <p:txBody>
          <a:bodyPr wrap="square" lIns="89500" tIns="44748" rIns="89500" bIns="44748" numCol="1" anchor="t" anchorCtr="0" compatLnSpc="1">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Explore E-Benefits – It</a:t>
            </a:r>
            <a:r>
              <a:rPr lang="en-US" baseline="0" dirty="0"/>
              <a:t> is like a library, if you do some searching you will find useful sections.</a:t>
            </a:r>
            <a:endParaRPr lang="en-US" dirty="0"/>
          </a:p>
        </p:txBody>
      </p:sp>
      <p:sp>
        <p:nvSpPr>
          <p:cNvPr id="4" name="Slide Number Placeholder 3"/>
          <p:cNvSpPr>
            <a:spLocks noGrp="1"/>
          </p:cNvSpPr>
          <p:nvPr>
            <p:ph type="sldNum" sz="quarter" idx="5"/>
          </p:nvPr>
        </p:nvSpPr>
        <p:spPr/>
        <p:txBody>
          <a:bodyPr/>
          <a:lstStyle/>
          <a:p>
            <a:pPr>
              <a:defRPr/>
            </a:pPr>
            <a:fld id="{3DD64C40-8A7D-4277-8D2E-87E87CDE1FC5}"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A8CABB87-A2F3-4943-9291-857CC494CA85}" type="datetime1">
              <a:rPr lang="en-US" smtClean="0"/>
              <a:t>7/19/2023</a:t>
            </a:fld>
            <a:endParaRPr lang="en-US"/>
          </a:p>
        </p:txBody>
      </p:sp>
      <p:sp>
        <p:nvSpPr>
          <p:cNvPr id="4" name="Footer Placeholder 3"/>
          <p:cNvSpPr>
            <a:spLocks noGrp="1"/>
          </p:cNvSpPr>
          <p:nvPr>
            <p:ph type="ftr" sz="quarter" idx="11"/>
          </p:nvPr>
        </p:nvSpPr>
        <p:spPr>
          <a:xfrm>
            <a:off x="3810000" y="6629400"/>
            <a:ext cx="1143000" cy="92075"/>
          </a:xfrm>
          <a:prstGeom prst="rect">
            <a:avLst/>
          </a:prstGeom>
        </p:spPr>
        <p:txBody>
          <a:bodyPr/>
          <a:lstStyle>
            <a:lvl1pPr>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301A6CF-7F57-4E02-B87D-90C00AC8397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482FCBA-2704-4EB5-9B1F-4217D67F193B}" type="datetime1">
              <a:rPr lang="en-US" smtClean="0"/>
              <a:t>7/19/2023</a:t>
            </a:fld>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59D636-20F6-4DC3-BD05-A7D811C1CF0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9E50F126-7681-491C-94CE-8BE98DCC71D6}" type="datetime1">
              <a:rPr lang="en-US" smtClean="0"/>
              <a:t>7/19/2023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F7B3C834-FFA5-4226-BA5D-6001D1FC75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18DA3AE-C489-4F8F-8BDA-A283698C99B8}" type="datetime1">
              <a:rPr lang="en-US" smtClean="0"/>
              <a:t>7/19/2023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0D6D9B-1DAF-4EE7-8C24-A0AB17F5365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43125" y="228600"/>
            <a:ext cx="574675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Marine Casualties &amp; Licensing Issues</a:t>
            </a:r>
          </a:p>
        </p:txBody>
      </p:sp>
      <p:sp>
        <p:nvSpPr>
          <p:cNvPr id="3075" name="Rectangle 3"/>
          <p:cNvSpPr>
            <a:spLocks noGrp="1" noChangeArrowheads="1"/>
          </p:cNvSpPr>
          <p:nvPr>
            <p:ph type="body" idx="1"/>
          </p:nvPr>
        </p:nvSpPr>
        <p:spPr bwMode="auto">
          <a:xfrm>
            <a:off x="914400" y="1524000"/>
            <a:ext cx="75438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Subject Lines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553200"/>
            <a:ext cx="8382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i="0">
                <a:latin typeface="Arial" charset="0"/>
                <a:cs typeface="+mn-cs"/>
              </a:defRPr>
            </a:lvl1pPr>
          </a:lstStyle>
          <a:p>
            <a:pPr>
              <a:defRPr/>
            </a:pPr>
            <a:fld id="{35B471B6-6155-4174-91D9-966C899FF84D}" type="datetime1">
              <a:rPr lang="en-US" smtClean="0"/>
              <a:t>7/19/2023</a:t>
            </a:fld>
            <a:endParaRPr lang="en-US"/>
          </a:p>
        </p:txBody>
      </p:sp>
      <p:sp>
        <p:nvSpPr>
          <p:cNvPr id="1030" name="Rectangle 6"/>
          <p:cNvSpPr>
            <a:spLocks noGrp="1" noChangeArrowheads="1"/>
          </p:cNvSpPr>
          <p:nvPr>
            <p:ph type="sldNum" sz="quarter" idx="4"/>
          </p:nvPr>
        </p:nvSpPr>
        <p:spPr bwMode="auto">
          <a:xfrm>
            <a:off x="8305800" y="6553200"/>
            <a:ext cx="3810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i="0">
                <a:latin typeface="Arial" charset="0"/>
                <a:cs typeface="+mn-cs"/>
              </a:defRPr>
            </a:lvl1pPr>
          </a:lstStyle>
          <a:p>
            <a:pPr>
              <a:defRPr/>
            </a:pPr>
            <a:fld id="{7FC09484-F333-4572-851D-302364312588}" type="slidenum">
              <a:rPr lang="en-US"/>
              <a:pPr>
                <a:defRPr/>
              </a:pPr>
              <a:t>‹#›</a:t>
            </a:fld>
            <a:endParaRPr lang="en-US" dirty="0"/>
          </a:p>
        </p:txBody>
      </p:sp>
      <p:pic>
        <p:nvPicPr>
          <p:cNvPr id="3078" name="Picture 10" descr="CG Symbol"/>
          <p:cNvPicPr>
            <a:picLocks noChangeAspect="1" noChangeArrowheads="1"/>
          </p:cNvPicPr>
          <p:nvPr/>
        </p:nvPicPr>
        <p:blipFill>
          <a:blip r:embed="rId6" cstate="print"/>
          <a:srcRect/>
          <a:stretch>
            <a:fillRect/>
          </a:stretch>
        </p:blipFill>
        <p:spPr bwMode="auto">
          <a:xfrm>
            <a:off x="430213" y="546100"/>
            <a:ext cx="1379537" cy="423863"/>
          </a:xfrm>
          <a:prstGeom prst="rect">
            <a:avLst/>
          </a:prstGeom>
          <a:noFill/>
          <a:ln w="9525">
            <a:noFill/>
            <a:miter lim="800000"/>
            <a:headEnd/>
            <a:tailEnd/>
          </a:ln>
        </p:spPr>
      </p:pic>
      <p:pic>
        <p:nvPicPr>
          <p:cNvPr id="3079" name="Picture 13"/>
          <p:cNvPicPr>
            <a:picLocks noChangeArrowheads="1"/>
          </p:cNvPicPr>
          <p:nvPr/>
        </p:nvPicPr>
        <p:blipFill>
          <a:blip r:embed="rId7" cstate="print"/>
          <a:srcRect/>
          <a:stretch>
            <a:fillRect/>
          </a:stretch>
        </p:blipFill>
        <p:spPr bwMode="auto">
          <a:xfrm>
            <a:off x="522288" y="1090613"/>
            <a:ext cx="8216900" cy="211137"/>
          </a:xfrm>
          <a:prstGeom prst="rect">
            <a:avLst/>
          </a:prstGeom>
          <a:noFill/>
          <a:ln w="9525">
            <a:noFill/>
            <a:miter lim="800000"/>
            <a:headEnd/>
            <a:tailEnd/>
          </a:ln>
        </p:spPr>
      </p:pic>
      <p:pic>
        <p:nvPicPr>
          <p:cNvPr id="3080" name="Picture 6" descr="Force_Readiness_Command_(FORCECOM)_of_the_United_States_Coast_Guard_Seal"/>
          <p:cNvPicPr>
            <a:picLocks noChangeAspect="1" noChangeArrowheads="1"/>
          </p:cNvPicPr>
          <p:nvPr userDrawn="1"/>
        </p:nvPicPr>
        <p:blipFill>
          <a:blip r:embed="rId8" cstate="print"/>
          <a:srcRect/>
          <a:stretch>
            <a:fillRect/>
          </a:stretch>
        </p:blipFill>
        <p:spPr bwMode="auto">
          <a:xfrm>
            <a:off x="8001000" y="152400"/>
            <a:ext cx="914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Lst>
  <p:transition/>
  <p:hf hdr="0" ftr="0" dt="0"/>
  <p:txStyles>
    <p:titleStyle>
      <a:lvl1pPr algn="ctr" rtl="0" eaLnBrk="0" fontAlgn="base" hangingPunct="0">
        <a:spcBef>
          <a:spcPct val="0"/>
        </a:spcBef>
        <a:spcAft>
          <a:spcPct val="0"/>
        </a:spcAft>
        <a:defRPr sz="3200" b="1">
          <a:solidFill>
            <a:srgbClr val="0033C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2pPr>
      <a:lvl3pPr algn="ctr" rtl="0" eaLnBrk="0" fontAlgn="base" hangingPunct="0">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3pPr>
      <a:lvl4pPr algn="ctr" rtl="0" eaLnBrk="0" fontAlgn="base" hangingPunct="0">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4pPr>
      <a:lvl5pPr algn="ctr" rtl="0" eaLnBrk="0" fontAlgn="base" hangingPunct="0">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5pPr>
      <a:lvl6pPr marL="457200" algn="l" rtl="0" eaLnBrk="1" fontAlgn="base" hangingPunct="1">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6pPr>
      <a:lvl7pPr marL="914400" algn="l" rtl="0" eaLnBrk="1" fontAlgn="base" hangingPunct="1">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7pPr>
      <a:lvl8pPr marL="1371600" algn="l" rtl="0" eaLnBrk="1" fontAlgn="base" hangingPunct="1">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8pPr>
      <a:lvl9pPr marL="1828800" algn="l" rtl="0" eaLnBrk="1" fontAlgn="base" hangingPunct="1">
        <a:spcBef>
          <a:spcPct val="0"/>
        </a:spcBef>
        <a:spcAft>
          <a:spcPct val="0"/>
        </a:spcAft>
        <a:defRPr sz="3200" b="1">
          <a:solidFill>
            <a:srgbClr val="0033CC"/>
          </a:solidFill>
          <a:effectLst>
            <a:outerShdw blurRad="38100" dist="38100" dir="2700000" algn="tl">
              <a:srgbClr val="C0C0C0"/>
            </a:outerShdw>
          </a:effectLst>
          <a:latin typeface="Arial Narrow" pitchFamily="34" charset="0"/>
        </a:defRPr>
      </a:lvl9pPr>
    </p:titleStyle>
    <p:bodyStyle>
      <a:lvl1pPr marL="342900" indent="-342900" algn="l" rtl="0" eaLnBrk="0" fontAlgn="base" hangingPunct="0">
        <a:spcBef>
          <a:spcPct val="20000"/>
        </a:spcBef>
        <a:spcAft>
          <a:spcPct val="0"/>
        </a:spcAft>
        <a:buClr>
          <a:srgbClr val="0033CC"/>
        </a:buClr>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33CC"/>
        </a:buClr>
        <a:buFont typeface="Wingdings" pitchFamily="2" charset="2"/>
        <a:buChar char="w"/>
        <a:defRPr sz="2800">
          <a:solidFill>
            <a:schemeClr val="tx1"/>
          </a:solidFill>
          <a:latin typeface="Times New Roman" pitchFamily="18" charset="0"/>
        </a:defRPr>
      </a:lvl2pPr>
      <a:lvl3pPr marL="1143000" indent="-228600" algn="l" rtl="0" eaLnBrk="0" fontAlgn="base" hangingPunct="0">
        <a:spcBef>
          <a:spcPct val="20000"/>
        </a:spcBef>
        <a:spcAft>
          <a:spcPct val="0"/>
        </a:spcAft>
        <a:buClr>
          <a:srgbClr val="0033CC"/>
        </a:buClr>
        <a:buChar char="•"/>
        <a:defRPr sz="2400">
          <a:solidFill>
            <a:schemeClr val="tx1"/>
          </a:solidFill>
          <a:latin typeface="Times New Roman" pitchFamily="18" charset="0"/>
        </a:defRPr>
      </a:lvl3pPr>
      <a:lvl4pPr marL="1600200" indent="-228600" algn="l" rtl="0" eaLnBrk="0" fontAlgn="base" hangingPunct="0">
        <a:spcBef>
          <a:spcPct val="20000"/>
        </a:spcBef>
        <a:spcAft>
          <a:spcPct val="0"/>
        </a:spcAft>
        <a:buClr>
          <a:srgbClr val="0033CC"/>
        </a:buClr>
        <a:buFont typeface="Wingdings" pitchFamily="2" charset="2"/>
        <a:buChar char="w"/>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a:solidFill>
            <a:schemeClr val="tx1"/>
          </a:solidFill>
          <a:latin typeface="Arial" charset="0"/>
        </a:defRPr>
      </a:lvl5pPr>
      <a:lvl6pPr marL="2514600" indent="-228600" algn="l" rtl="0" eaLnBrk="1" fontAlgn="base" hangingPunct="1">
        <a:spcBef>
          <a:spcPct val="20000"/>
        </a:spcBef>
        <a:spcAft>
          <a:spcPct val="0"/>
        </a:spcAft>
        <a:buChar char="»"/>
        <a:defRPr>
          <a:solidFill>
            <a:schemeClr val="tx1"/>
          </a:solidFill>
          <a:latin typeface="Arial" charset="0"/>
        </a:defRPr>
      </a:lvl6pPr>
      <a:lvl7pPr marL="2971800" indent="-228600" algn="l" rtl="0" eaLnBrk="1" fontAlgn="base" hangingPunct="1">
        <a:spcBef>
          <a:spcPct val="20000"/>
        </a:spcBef>
        <a:spcAft>
          <a:spcPct val="0"/>
        </a:spcAft>
        <a:buChar char="»"/>
        <a:defRPr>
          <a:solidFill>
            <a:schemeClr val="tx1"/>
          </a:solidFill>
          <a:latin typeface="Arial" charset="0"/>
        </a:defRPr>
      </a:lvl7pPr>
      <a:lvl8pPr marL="3429000" indent="-228600" algn="l" rtl="0" eaLnBrk="1" fontAlgn="base" hangingPunct="1">
        <a:spcBef>
          <a:spcPct val="20000"/>
        </a:spcBef>
        <a:spcAft>
          <a:spcPct val="0"/>
        </a:spcAft>
        <a:buChar char="»"/>
        <a:defRPr>
          <a:solidFill>
            <a:schemeClr val="tx1"/>
          </a:solidFill>
          <a:latin typeface="Arial" charset="0"/>
        </a:defRPr>
      </a:lvl8pPr>
      <a:lvl9pPr marL="3886200" indent="-228600" algn="l" rtl="0" eaLnBrk="1" fontAlgn="base" hangingPunct="1">
        <a:spcBef>
          <a:spcPct val="20000"/>
        </a:spcBef>
        <a:spcAft>
          <a:spcPct val="0"/>
        </a:spcAft>
        <a:buChar char="»"/>
        <a:defRPr>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veteran.mobilehealth.va.gov/AHBurnPitRegistry/index.html#page/home"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tmp"/></Relationships>
</file>

<file path=ppt/slides/_rels/slide18.xml.rels><?xml version="1.0" encoding="UTF-8" standalone="yes"?>
<Relationships xmlns="http://schemas.openxmlformats.org/package/2006/relationships"><Relationship Id="rId3" Type="http://schemas.openxmlformats.org/officeDocument/2006/relationships/hyperlink" Target="https://goodcalculators.com/va-disability-calculator/"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ideo" Target="file:///\\localhost\Users\JParsons\Desktop\June%2018,%202011\IMG_0864.m4v" TargetMode="Externa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video" Target="file:///\\localhost\Users\JParsons\Desktop\October%209,%202015\IMG_9276.m4v" TargetMode="Externa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3606800" y="952500"/>
            <a:ext cx="4572000" cy="4953000"/>
          </a:xfrm>
          <a:prstGeom prst="rect">
            <a:avLst/>
          </a:prstGeom>
          <a:noFill/>
          <a:ln w="9525">
            <a:noFill/>
            <a:miter lim="800000"/>
            <a:headEnd/>
            <a:tailEnd/>
          </a:ln>
        </p:spPr>
        <p:txBody>
          <a:bodyPr lIns="93662" tIns="47625" rIns="93662" bIns="47625" anchor="ctr"/>
          <a:lstStyle/>
          <a:p>
            <a:pPr eaLnBrk="0" hangingPunct="0"/>
            <a:endParaRPr lang="en-US" sz="5400">
              <a:solidFill>
                <a:srgbClr val="202B90"/>
              </a:solidFill>
            </a:endParaRPr>
          </a:p>
        </p:txBody>
      </p:sp>
      <p:sp>
        <p:nvSpPr>
          <p:cNvPr id="8195" name="Rectangle 4"/>
          <p:cNvSpPr>
            <a:spLocks noChangeArrowheads="1"/>
          </p:cNvSpPr>
          <p:nvPr/>
        </p:nvSpPr>
        <p:spPr bwMode="auto">
          <a:xfrm>
            <a:off x="589582" y="1156839"/>
            <a:ext cx="7960694" cy="2308324"/>
          </a:xfrm>
          <a:prstGeom prst="rect">
            <a:avLst/>
          </a:prstGeom>
          <a:noFill/>
          <a:ln w="9525">
            <a:noFill/>
            <a:miter lim="800000"/>
            <a:headEnd/>
            <a:tailEnd/>
          </a:ln>
        </p:spPr>
        <p:txBody>
          <a:bodyPr wrap="square">
            <a:spAutoFit/>
          </a:bodyPr>
          <a:lstStyle/>
          <a:p>
            <a:pPr algn="ctr" eaLnBrk="0" hangingPunct="0"/>
            <a:r>
              <a:rPr lang="en-US" sz="7200" b="1" dirty="0">
                <a:solidFill>
                  <a:srgbClr val="E31F44"/>
                </a:solidFill>
              </a:rPr>
              <a:t>VA Benefits</a:t>
            </a:r>
          </a:p>
          <a:p>
            <a:pPr algn="ctr" eaLnBrk="0" hangingPunct="0"/>
            <a:r>
              <a:rPr lang="en-US" sz="7200" b="1" dirty="0">
                <a:solidFill>
                  <a:srgbClr val="E31F44"/>
                </a:solidFill>
              </a:rPr>
              <a:t>for CG Personnel</a:t>
            </a:r>
          </a:p>
        </p:txBody>
      </p:sp>
      <p:sp>
        <p:nvSpPr>
          <p:cNvPr id="8196" name="Text Box 5"/>
          <p:cNvSpPr txBox="1">
            <a:spLocks noChangeArrowheads="1"/>
          </p:cNvSpPr>
          <p:nvPr/>
        </p:nvSpPr>
        <p:spPr bwMode="auto">
          <a:xfrm>
            <a:off x="589582" y="3634631"/>
            <a:ext cx="8115300" cy="1016000"/>
          </a:xfrm>
          <a:prstGeom prst="rect">
            <a:avLst/>
          </a:prstGeom>
          <a:noFill/>
          <a:ln w="9525">
            <a:noFill/>
            <a:miter lim="800000"/>
            <a:headEnd/>
            <a:tailEnd/>
          </a:ln>
        </p:spPr>
        <p:txBody>
          <a:bodyPr>
            <a:spAutoFit/>
          </a:bodyPr>
          <a:lstStyle/>
          <a:p>
            <a:pPr algn="ctr"/>
            <a:r>
              <a:rPr lang="en-US" sz="3000" b="1" i="1" dirty="0">
                <a:solidFill>
                  <a:srgbClr val="1A2272"/>
                </a:solidFill>
                <a:latin typeface="Tahoma" pitchFamily="34" charset="0"/>
              </a:rPr>
              <a:t>Things to Know &amp; Actions Required</a:t>
            </a:r>
          </a:p>
          <a:p>
            <a:pPr algn="ctr"/>
            <a:r>
              <a:rPr lang="en-US" sz="3000" b="1" i="1" dirty="0">
                <a:solidFill>
                  <a:srgbClr val="1A2272"/>
                </a:solidFill>
                <a:latin typeface="Tahoma" pitchFamily="34" charset="0"/>
              </a:rPr>
              <a:t>to Apply for Disability Compensation</a:t>
            </a: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1</a:t>
            </a:fld>
            <a:endParaRPr lang="en-US"/>
          </a:p>
        </p:txBody>
      </p:sp>
    </p:spTree>
    <p:extLst>
      <p:ext uri="{BB962C8B-B14F-4D97-AF65-F5344CB8AC3E}">
        <p14:creationId xmlns:p14="http://schemas.microsoft.com/office/powerpoint/2010/main" val="222992101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3400" y="136525"/>
            <a:ext cx="8153400" cy="762000"/>
          </a:xfrm>
          <a:prstGeom prst="rect">
            <a:avLst/>
          </a:prstGeom>
          <a:noFill/>
          <a:ln w="9525">
            <a:noFill/>
            <a:miter lim="800000"/>
            <a:headEnd/>
            <a:tailEnd/>
          </a:ln>
        </p:spPr>
        <p:txBody>
          <a:bodyPr/>
          <a:lstStyle/>
          <a:p>
            <a:pPr algn="ctr"/>
            <a:r>
              <a:rPr lang="en-US" sz="3600" b="1" dirty="0">
                <a:solidFill>
                  <a:srgbClr val="003399"/>
                </a:solidFill>
                <a:latin typeface="Tahoma" pitchFamily="34" charset="0"/>
              </a:rPr>
              <a:t>Service Connected (SC) Disability</a:t>
            </a:r>
            <a:br>
              <a:rPr lang="en-US" sz="3200" b="1" dirty="0">
                <a:solidFill>
                  <a:srgbClr val="003399"/>
                </a:solidFill>
                <a:latin typeface="Tahoma" pitchFamily="34" charset="0"/>
              </a:rPr>
            </a:br>
            <a:br>
              <a:rPr lang="en-US" sz="1000" b="1" dirty="0">
                <a:solidFill>
                  <a:srgbClr val="003399"/>
                </a:solidFill>
                <a:latin typeface="Tahoma" pitchFamily="34" charset="0"/>
              </a:rPr>
            </a:br>
            <a:endParaRPr lang="en-US" sz="2000" dirty="0">
              <a:solidFill>
                <a:srgbClr val="003399"/>
              </a:solidFill>
              <a:latin typeface="Tahoma" pitchFamily="34" charset="0"/>
            </a:endParaRPr>
          </a:p>
        </p:txBody>
      </p:sp>
      <p:sp>
        <p:nvSpPr>
          <p:cNvPr id="11267" name="Text Box 3"/>
          <p:cNvSpPr txBox="1">
            <a:spLocks noChangeArrowheads="1"/>
          </p:cNvSpPr>
          <p:nvPr/>
        </p:nvSpPr>
        <p:spPr bwMode="auto">
          <a:xfrm>
            <a:off x="478396" y="898525"/>
            <a:ext cx="8187207" cy="5001369"/>
          </a:xfrm>
          <a:prstGeom prst="rect">
            <a:avLst/>
          </a:prstGeom>
          <a:noFill/>
          <a:ln w="9525">
            <a:noFill/>
            <a:miter lim="800000"/>
            <a:headEnd/>
            <a:tailEnd/>
          </a:ln>
        </p:spPr>
        <p:txBody>
          <a:bodyPr wrap="square">
            <a:spAutoFit/>
          </a:bodyPr>
          <a:lstStyle/>
          <a:p>
            <a:pPr marL="454025" indent="-454025" algn="ctr">
              <a:spcBef>
                <a:spcPct val="50000"/>
              </a:spcBef>
            </a:pPr>
            <a:r>
              <a:rPr lang="en-US" sz="3300" b="1" dirty="0">
                <a:solidFill>
                  <a:srgbClr val="003399"/>
                </a:solidFill>
                <a:latin typeface="Tahoma" pitchFamily="34" charset="0"/>
              </a:rPr>
              <a:t>Disability Listing Do’s and Don’t</a:t>
            </a:r>
          </a:p>
          <a:p>
            <a:pPr marL="454025" indent="-454025">
              <a:spcBef>
                <a:spcPct val="50000"/>
              </a:spcBef>
              <a:buClr>
                <a:srgbClr val="FF0000"/>
              </a:buClr>
              <a:buFontTx/>
              <a:buChar char="•"/>
            </a:pPr>
            <a:r>
              <a:rPr lang="en-US" sz="2200" dirty="0">
                <a:solidFill>
                  <a:srgbClr val="003399"/>
                </a:solidFill>
                <a:latin typeface="Tahoma" pitchFamily="34" charset="0"/>
              </a:rPr>
              <a:t>For Knee or Back say: “Knee pain”, “Back condition”</a:t>
            </a:r>
          </a:p>
          <a:p>
            <a:pPr marL="454025" indent="-454025">
              <a:spcBef>
                <a:spcPct val="50000"/>
              </a:spcBef>
              <a:buClr>
                <a:srgbClr val="FF0000"/>
              </a:buClr>
              <a:buFontTx/>
              <a:buChar char="•"/>
            </a:pPr>
            <a:r>
              <a:rPr lang="en-US" sz="2200" dirty="0">
                <a:solidFill>
                  <a:srgbClr val="003399"/>
                </a:solidFill>
                <a:latin typeface="Tahoma" pitchFamily="34" charset="0"/>
              </a:rPr>
              <a:t>List injuries/Illnesses/allergies from your AD or within 1 year</a:t>
            </a:r>
          </a:p>
          <a:p>
            <a:pPr marL="454025" indent="-454025">
              <a:spcBef>
                <a:spcPct val="50000"/>
              </a:spcBef>
              <a:buClr>
                <a:srgbClr val="FF0000"/>
              </a:buClr>
              <a:buFontTx/>
              <a:buChar char="•"/>
            </a:pPr>
            <a:r>
              <a:rPr lang="en-US" sz="2200" dirty="0">
                <a:solidFill>
                  <a:srgbClr val="003399"/>
                </a:solidFill>
                <a:latin typeface="Tahoma" pitchFamily="34" charset="0"/>
              </a:rPr>
              <a:t>Don’t play MD with SC injuries. Unless an MD entered it in your Service Treatment Record (or referral sent in notes) </a:t>
            </a:r>
          </a:p>
          <a:p>
            <a:pPr marL="454025" indent="-454025">
              <a:spcBef>
                <a:spcPct val="50000"/>
              </a:spcBef>
              <a:buClr>
                <a:srgbClr val="FF0000"/>
              </a:buClr>
              <a:buFontTx/>
              <a:buChar char="•"/>
            </a:pPr>
            <a:r>
              <a:rPr lang="en-US" sz="2200" dirty="0">
                <a:solidFill>
                  <a:srgbClr val="003399"/>
                </a:solidFill>
                <a:latin typeface="Tahoma" pitchFamily="34" charset="0"/>
              </a:rPr>
              <a:t>If an MD wrote “ACL”, then “ACL” is fine. But you feeling your knee hurt, you call it knee pain and go get it treated on AD.</a:t>
            </a:r>
          </a:p>
          <a:p>
            <a:pPr marL="454025" indent="-454025">
              <a:spcBef>
                <a:spcPct val="50000"/>
              </a:spcBef>
              <a:buClr>
                <a:srgbClr val="FF0000"/>
              </a:buClr>
              <a:buFontTx/>
              <a:buChar char="•"/>
            </a:pPr>
            <a:r>
              <a:rPr lang="en-US" sz="2200" dirty="0">
                <a:solidFill>
                  <a:srgbClr val="003399"/>
                </a:solidFill>
                <a:latin typeface="Tahoma" pitchFamily="34" charset="0"/>
              </a:rPr>
              <a:t>PTSD – Includes MST (personal trauma) and fear based </a:t>
            </a:r>
          </a:p>
          <a:p>
            <a:pPr marL="454025" indent="-454025">
              <a:spcBef>
                <a:spcPct val="50000"/>
              </a:spcBef>
              <a:buClr>
                <a:srgbClr val="FF0000"/>
              </a:buClr>
              <a:buFontTx/>
              <a:buChar char="•"/>
            </a:pPr>
            <a:r>
              <a:rPr lang="en-US" sz="2200" dirty="0">
                <a:solidFill>
                  <a:srgbClr val="003399"/>
                </a:solidFill>
                <a:latin typeface="Tahoma" pitchFamily="34" charset="0"/>
              </a:rPr>
              <a:t>NEW! PACT Act expansion of  presumptive illnesses including Sinusitis &amp; Rhinitis. If you were in the Sandbox, have symptoms &amp; you claim it. It granted as presumptive.</a:t>
            </a: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685800" y="1175543"/>
            <a:ext cx="7772400" cy="5163264"/>
          </a:xfrm>
          <a:solidFill>
            <a:srgbClr val="FFFFFF"/>
          </a:solidFill>
        </p:spPr>
        <p:txBody>
          <a:bodyPr/>
          <a:lstStyle/>
          <a:p>
            <a:pPr marL="454025" indent="-454025">
              <a:spcBef>
                <a:spcPct val="0"/>
              </a:spcBef>
              <a:buClr>
                <a:srgbClr val="FF0000"/>
              </a:buClr>
            </a:pPr>
            <a:r>
              <a:rPr lang="en-US" sz="2400" dirty="0">
                <a:solidFill>
                  <a:srgbClr val="003399"/>
                </a:solidFill>
                <a:latin typeface="Tahoma" pitchFamily="34" charset="0"/>
              </a:rPr>
              <a:t>Your claim will take months to process, even with all STR/PMR evidence submitted.</a:t>
            </a:r>
          </a:p>
          <a:p>
            <a:pPr marL="454025" indent="-454025">
              <a:spcBef>
                <a:spcPct val="0"/>
              </a:spcBef>
              <a:buClr>
                <a:srgbClr val="FF0000"/>
              </a:buClr>
            </a:pPr>
            <a:r>
              <a:rPr lang="en-US" sz="2400" dirty="0">
                <a:solidFill>
                  <a:srgbClr val="003399"/>
                </a:solidFill>
                <a:latin typeface="Tahoma" pitchFamily="34" charset="0"/>
              </a:rPr>
              <a:t>Then you’ll have one or more C&amp;P exams. This is NOT a normal visit to the Dr.</a:t>
            </a:r>
          </a:p>
          <a:p>
            <a:pPr marL="454025" indent="-454025">
              <a:spcBef>
                <a:spcPct val="0"/>
              </a:spcBef>
              <a:buClr>
                <a:srgbClr val="FF0000"/>
              </a:buClr>
            </a:pPr>
            <a:r>
              <a:rPr lang="en-US" sz="2400" dirty="0">
                <a:solidFill>
                  <a:srgbClr val="003399"/>
                </a:solidFill>
                <a:latin typeface="Tahoma" pitchFamily="34" charset="0"/>
              </a:rPr>
              <a:t>Rating decisions are P&amp;T (Static) or Routine Future Exam (RFE). Typically for sleep apnea, prostate cancer, PT consults.</a:t>
            </a:r>
          </a:p>
          <a:p>
            <a:pPr marL="454025" indent="-454025">
              <a:spcBef>
                <a:spcPct val="0"/>
              </a:spcBef>
              <a:buClr>
                <a:srgbClr val="FF0000"/>
              </a:buClr>
            </a:pPr>
            <a:r>
              <a:rPr lang="en-US" sz="2400" dirty="0">
                <a:solidFill>
                  <a:srgbClr val="003399"/>
                </a:solidFill>
                <a:latin typeface="Tahoma" pitchFamily="34" charset="0"/>
              </a:rPr>
              <a:t>Disabilities are rated from 0% to 100%</a:t>
            </a:r>
          </a:p>
          <a:p>
            <a:pPr marL="454025" indent="-454025">
              <a:spcBef>
                <a:spcPct val="0"/>
              </a:spcBef>
              <a:buClr>
                <a:srgbClr val="FF0000"/>
              </a:buClr>
            </a:pPr>
            <a:r>
              <a:rPr lang="en-US" sz="2400" dirty="0">
                <a:solidFill>
                  <a:srgbClr val="003399"/>
                </a:solidFill>
                <a:latin typeface="Tahoma" pitchFamily="34" charset="0"/>
              </a:rPr>
              <a:t>0% ratings are not denials, </a:t>
            </a:r>
            <a:r>
              <a:rPr lang="en-US" sz="2400" dirty="0" err="1">
                <a:solidFill>
                  <a:srgbClr val="003399"/>
                </a:solidFill>
                <a:latin typeface="Tahoma" pitchFamily="34" charset="0"/>
              </a:rPr>
              <a:t>ie</a:t>
            </a:r>
            <a:r>
              <a:rPr lang="en-US" sz="2400" dirty="0">
                <a:solidFill>
                  <a:srgbClr val="003399"/>
                </a:solidFill>
                <a:latin typeface="Tahoma" pitchFamily="34" charset="0"/>
              </a:rPr>
              <a:t>: four 0% ratings are rated at 10%*</a:t>
            </a:r>
          </a:p>
          <a:p>
            <a:pPr marL="454025" indent="-454025">
              <a:spcBef>
                <a:spcPct val="0"/>
              </a:spcBef>
              <a:buClr>
                <a:srgbClr val="FF0000"/>
              </a:buClr>
            </a:pPr>
            <a:r>
              <a:rPr lang="en-US" sz="2400" dirty="0">
                <a:solidFill>
                  <a:srgbClr val="003399"/>
                </a:solidFill>
                <a:latin typeface="Tahoma" pitchFamily="34" charset="0"/>
              </a:rPr>
              <a:t>Payments begin with a 10% rating and round up (95% gets 100%)</a:t>
            </a:r>
          </a:p>
          <a:p>
            <a:pPr marL="454025" indent="-454025">
              <a:spcBef>
                <a:spcPct val="0"/>
              </a:spcBef>
              <a:buClr>
                <a:srgbClr val="FF0000"/>
              </a:buClr>
              <a:buFontTx/>
              <a:buNone/>
            </a:pPr>
            <a:endParaRPr lang="en-US" sz="700" dirty="0">
              <a:solidFill>
                <a:srgbClr val="003399"/>
              </a:solidFill>
              <a:latin typeface="Tahoma" pitchFamily="34" charset="0"/>
            </a:endParaRPr>
          </a:p>
        </p:txBody>
      </p:sp>
      <p:sp>
        <p:nvSpPr>
          <p:cNvPr id="12291" name="Rectangle 3"/>
          <p:cNvSpPr>
            <a:spLocks noChangeArrowheads="1"/>
          </p:cNvSpPr>
          <p:nvPr/>
        </p:nvSpPr>
        <p:spPr bwMode="auto">
          <a:xfrm>
            <a:off x="304800" y="304800"/>
            <a:ext cx="8534400" cy="669925"/>
          </a:xfrm>
          <a:prstGeom prst="rect">
            <a:avLst/>
          </a:prstGeom>
          <a:noFill/>
          <a:ln w="9525">
            <a:noFill/>
            <a:miter lim="800000"/>
            <a:headEnd/>
            <a:tailEnd/>
          </a:ln>
        </p:spPr>
        <p:txBody>
          <a:bodyPr/>
          <a:lstStyle/>
          <a:p>
            <a:pPr algn="ctr"/>
            <a:r>
              <a:rPr lang="en-US" sz="3400" b="1" dirty="0">
                <a:solidFill>
                  <a:srgbClr val="003399"/>
                </a:solidFill>
                <a:latin typeface="Tahoma" pitchFamily="34" charset="0"/>
              </a:rPr>
              <a:t>(SC) Disability Continued</a:t>
            </a:r>
            <a:br>
              <a:rPr lang="en-US" sz="3200" b="1" dirty="0">
                <a:solidFill>
                  <a:srgbClr val="003399"/>
                </a:solidFill>
                <a:latin typeface="Tahoma" pitchFamily="34" charset="0"/>
              </a:rPr>
            </a:br>
            <a:endParaRPr lang="en-US" sz="2000" dirty="0">
              <a:solidFill>
                <a:srgbClr val="003399"/>
              </a:solidFill>
              <a:latin typeface="Tahoma" pitchFamily="34" charset="0"/>
            </a:endParaRPr>
          </a:p>
        </p:txBody>
      </p:sp>
      <p:sp>
        <p:nvSpPr>
          <p:cNvPr id="12292" name="Text Box 6"/>
          <p:cNvSpPr txBox="1">
            <a:spLocks noChangeArrowheads="1"/>
          </p:cNvSpPr>
          <p:nvPr/>
        </p:nvSpPr>
        <p:spPr bwMode="auto">
          <a:xfrm>
            <a:off x="1828800" y="6248400"/>
            <a:ext cx="3276600" cy="207963"/>
          </a:xfrm>
          <a:prstGeom prst="rect">
            <a:avLst/>
          </a:prstGeom>
          <a:solidFill>
            <a:schemeClr val="bg1"/>
          </a:solidFill>
          <a:ln w="9525">
            <a:noFill/>
            <a:miter lim="800000"/>
            <a:headEnd/>
            <a:tailEnd/>
          </a:ln>
        </p:spPr>
        <p:txBody>
          <a:bodyPr>
            <a:spAutoFit/>
          </a:bodyPr>
          <a:lstStyle/>
          <a:p>
            <a:pPr algn="ctr">
              <a:spcBef>
                <a:spcPct val="50000"/>
              </a:spcBef>
            </a:pPr>
            <a:endParaRPr lang="en-US" sz="300" b="1" i="1">
              <a:solidFill>
                <a:schemeClr val="accent2"/>
              </a:solidFill>
              <a:latin typeface="Tahoma" pitchFamily="34" charset="0"/>
            </a:endParaRPr>
          </a:p>
          <a:p>
            <a:pPr algn="ctr">
              <a:spcBef>
                <a:spcPct val="50000"/>
              </a:spcBef>
            </a:pPr>
            <a:endParaRPr lang="en-US" sz="300" b="1" i="1">
              <a:solidFill>
                <a:schemeClr val="accent2"/>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DA0D6D9B-1DAF-4EE7-8C24-A0AB17F53653}" type="slidenum">
              <a:rPr lang="en-US" smtClean="0"/>
              <a:pPr>
                <a:defRPr/>
              </a:pPr>
              <a:t>11</a:t>
            </a:fld>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52995" name="Group 3"/>
          <p:cNvGraphicFramePr>
            <a:graphicFrameLocks noGrp="1"/>
          </p:cNvGraphicFramePr>
          <p:nvPr>
            <p:extLst>
              <p:ext uri="{D42A27DB-BD31-4B8C-83A1-F6EECF244321}">
                <p14:modId xmlns:p14="http://schemas.microsoft.com/office/powerpoint/2010/main" val="1176586839"/>
              </p:ext>
            </p:extLst>
          </p:nvPr>
        </p:nvGraphicFramePr>
        <p:xfrm>
          <a:off x="647700" y="1244600"/>
          <a:ext cx="7764780" cy="4376420"/>
        </p:xfrm>
        <a:graphic>
          <a:graphicData uri="http://schemas.openxmlformats.org/drawingml/2006/table">
            <a:tbl>
              <a:tblPr/>
              <a:tblGrid>
                <a:gridCol w="1308100">
                  <a:extLst>
                    <a:ext uri="{9D8B030D-6E8A-4147-A177-3AD203B41FA5}">
                      <a16:colId xmlns:a16="http://schemas.microsoft.com/office/drawing/2014/main" val="20000"/>
                    </a:ext>
                  </a:extLst>
                </a:gridCol>
                <a:gridCol w="1224280">
                  <a:extLst>
                    <a:ext uri="{9D8B030D-6E8A-4147-A177-3AD203B41FA5}">
                      <a16:colId xmlns:a16="http://schemas.microsoft.com/office/drawing/2014/main" val="20001"/>
                    </a:ext>
                  </a:extLst>
                </a:gridCol>
                <a:gridCol w="1308100">
                  <a:extLst>
                    <a:ext uri="{9D8B030D-6E8A-4147-A177-3AD203B41FA5}">
                      <a16:colId xmlns:a16="http://schemas.microsoft.com/office/drawing/2014/main" val="20002"/>
                    </a:ext>
                  </a:extLst>
                </a:gridCol>
                <a:gridCol w="1308100">
                  <a:extLst>
                    <a:ext uri="{9D8B030D-6E8A-4147-A177-3AD203B41FA5}">
                      <a16:colId xmlns:a16="http://schemas.microsoft.com/office/drawing/2014/main" val="20003"/>
                    </a:ext>
                  </a:extLst>
                </a:gridCol>
                <a:gridCol w="1308100">
                  <a:extLst>
                    <a:ext uri="{9D8B030D-6E8A-4147-A177-3AD203B41FA5}">
                      <a16:colId xmlns:a16="http://schemas.microsoft.com/office/drawing/2014/main" val="20004"/>
                    </a:ext>
                  </a:extLst>
                </a:gridCol>
                <a:gridCol w="1308100">
                  <a:extLst>
                    <a:ext uri="{9D8B030D-6E8A-4147-A177-3AD203B41FA5}">
                      <a16:colId xmlns:a16="http://schemas.microsoft.com/office/drawing/2014/main" val="20005"/>
                    </a:ext>
                  </a:extLst>
                </a:gridCol>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ahoma" pitchFamily="4" charset="0"/>
                        </a:rPr>
                        <a:t>Rating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ahoma" pitchFamily="4" charset="0"/>
                        </a:rPr>
                        <a:t>Vet Only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99"/>
                          </a:solidFill>
                          <a:effectLst/>
                          <a:latin typeface="Tahoma" pitchFamily="4" charset="0"/>
                        </a:rPr>
                        <a:t>Vet+S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0099"/>
                          </a:solidFill>
                          <a:effectLst/>
                          <a:latin typeface="Tahoma" pitchFamily="4" charset="0"/>
                        </a:rPr>
                        <a:t>Vet+S+1C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99"/>
                          </a:solidFill>
                          <a:effectLst/>
                          <a:latin typeface="Tahoma" pitchFamily="4" charset="0"/>
                        </a:rPr>
                        <a:t>Child 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0099"/>
                          </a:solidFill>
                          <a:effectLst/>
                          <a:latin typeface="Tahoma" pitchFamily="4" charset="0"/>
                        </a:rPr>
                        <a:t>18+ Sch.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0"/>
                  </a:ext>
                </a:extLst>
              </a:tr>
              <a:tr h="3048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Tahoma" pitchFamily="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05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328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4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508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568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612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+97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57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Tahoma" pitchFamily="4" charset="0"/>
                        </a:rPr>
                        <a:t>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732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812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871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13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000099"/>
                          </a:solidFill>
                          <a:effectLst/>
                          <a:latin typeface="Tahoma" pitchFamily="4" charset="0"/>
                        </a:rPr>
                        <a:t>1042</a:t>
                      </a:r>
                      <a:endParaRPr kumimoji="0" lang="en-US" sz="2000" b="1" i="0" u="none" strike="noStrike" cap="none" normalizeH="0" baseline="0" dirty="0">
                        <a:ln>
                          <a:noFill/>
                        </a:ln>
                        <a:solidFill>
                          <a:srgbClr val="000099"/>
                        </a:solidFill>
                        <a:effectLst/>
                        <a:latin typeface="Tahoma" pitchFamily="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1216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336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60%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1320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1441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1529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1907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1663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1804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1907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47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80%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1933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2094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+259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905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2172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2353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2486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+291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67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0000"/>
                          </a:solidFill>
                          <a:effectLst/>
                          <a:latin typeface="Tahoma" pitchFamily="4"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3622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3824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3972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+100.34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000099"/>
                          </a:solidFill>
                          <a:effectLst/>
                          <a:latin typeface="Tahoma" pitchFamily="4" charset="0"/>
                        </a:rPr>
                        <a:t>+324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137" name="Rectangle 89"/>
          <p:cNvSpPr>
            <a:spLocks noChangeArrowheads="1"/>
          </p:cNvSpPr>
          <p:nvPr/>
        </p:nvSpPr>
        <p:spPr bwMode="auto">
          <a:xfrm>
            <a:off x="1676400" y="304800"/>
            <a:ext cx="6400800" cy="685800"/>
          </a:xfrm>
          <a:prstGeom prst="rect">
            <a:avLst/>
          </a:prstGeom>
          <a:noFill/>
          <a:ln w="9525">
            <a:noFill/>
            <a:miter lim="800000"/>
            <a:headEnd/>
            <a:tailEnd/>
          </a:ln>
        </p:spPr>
        <p:txBody>
          <a:bodyPr/>
          <a:lstStyle/>
          <a:p>
            <a:pPr algn="ctr"/>
            <a:r>
              <a:rPr lang="en-US" sz="3200" b="1">
                <a:solidFill>
                  <a:srgbClr val="000099"/>
                </a:solidFill>
                <a:latin typeface="Tahoma" pitchFamily="34" charset="0"/>
              </a:rPr>
              <a:t>Compensation-</a:t>
            </a:r>
            <a:r>
              <a:rPr lang="en-US" sz="3200" b="1" i="1">
                <a:solidFill>
                  <a:srgbClr val="000099"/>
                </a:solidFill>
                <a:latin typeface="Tahoma" pitchFamily="34" charset="0"/>
              </a:rPr>
              <a:t>Sample Rates</a:t>
            </a:r>
            <a:endParaRPr lang="en-US" sz="3200" i="1">
              <a:solidFill>
                <a:srgbClr val="000099"/>
              </a:solidFill>
              <a:latin typeface="Tahoma" pitchFamily="34" charset="0"/>
            </a:endParaRPr>
          </a:p>
        </p:txBody>
      </p:sp>
      <p:sp>
        <p:nvSpPr>
          <p:cNvPr id="2138" name="Text Box 90"/>
          <p:cNvSpPr txBox="1">
            <a:spLocks noChangeArrowheads="1"/>
          </p:cNvSpPr>
          <p:nvPr/>
        </p:nvSpPr>
        <p:spPr bwMode="auto">
          <a:xfrm>
            <a:off x="647700" y="5638800"/>
            <a:ext cx="7848600" cy="369888"/>
          </a:xfrm>
          <a:prstGeom prst="rect">
            <a:avLst/>
          </a:prstGeom>
          <a:noFill/>
          <a:ln w="9525">
            <a:noFill/>
            <a:miter lim="800000"/>
            <a:headEnd/>
            <a:tailEnd/>
          </a:ln>
        </p:spPr>
        <p:txBody>
          <a:bodyPr>
            <a:spAutoFit/>
          </a:bodyPr>
          <a:lstStyle/>
          <a:p>
            <a:r>
              <a:rPr lang="en-US" b="1" dirty="0">
                <a:solidFill>
                  <a:srgbClr val="000099"/>
                </a:solidFill>
                <a:latin typeface="Tahoma" pitchFamily="34" charset="0"/>
              </a:rPr>
              <a:t>S=Spouse  C=Child(ren) Rates start 12/01/22 &amp; pay 01/01/23</a:t>
            </a:r>
          </a:p>
        </p:txBody>
      </p:sp>
      <p:sp>
        <p:nvSpPr>
          <p:cNvPr id="2139" name="Text Box 91"/>
          <p:cNvSpPr txBox="1">
            <a:spLocks noChangeArrowheads="1"/>
          </p:cNvSpPr>
          <p:nvPr/>
        </p:nvSpPr>
        <p:spPr bwMode="auto">
          <a:xfrm>
            <a:off x="647700" y="5943600"/>
            <a:ext cx="7764780" cy="792525"/>
          </a:xfrm>
          <a:prstGeom prst="rect">
            <a:avLst/>
          </a:prstGeom>
          <a:solidFill>
            <a:schemeClr val="bg1"/>
          </a:solidFill>
          <a:ln w="9525">
            <a:noFill/>
            <a:miter lim="800000"/>
            <a:headEnd/>
            <a:tailEnd/>
          </a:ln>
        </p:spPr>
        <p:txBody>
          <a:bodyPr wrap="square">
            <a:spAutoFit/>
          </a:bodyPr>
          <a:lstStyle/>
          <a:p>
            <a:pPr algn="ctr">
              <a:spcBef>
                <a:spcPct val="50000"/>
              </a:spcBef>
            </a:pPr>
            <a:endParaRPr lang="en-US" sz="300" b="1" i="1" dirty="0">
              <a:solidFill>
                <a:schemeClr val="accent2"/>
              </a:solidFill>
              <a:latin typeface="Tahoma" pitchFamily="34" charset="0"/>
            </a:endParaRPr>
          </a:p>
          <a:p>
            <a:pPr algn="ctr">
              <a:spcBef>
                <a:spcPct val="50000"/>
              </a:spcBef>
            </a:pPr>
            <a:endParaRPr lang="en-US" sz="300" b="1" i="1" dirty="0">
              <a:solidFill>
                <a:schemeClr val="accent2"/>
              </a:solidFill>
              <a:latin typeface="Tahoma" pitchFamily="34" charset="0"/>
            </a:endParaRPr>
          </a:p>
          <a:p>
            <a:pPr algn="ctr"/>
            <a:r>
              <a:rPr lang="en-US" sz="1900" b="1" i="1" dirty="0">
                <a:solidFill>
                  <a:schemeClr val="accent2"/>
                </a:solidFill>
                <a:latin typeface="Tahoma" pitchFamily="34" charset="0"/>
              </a:rPr>
              <a:t>VA rates &amp; SSA COLA rates, both go up 8.7% for CY23 </a:t>
            </a:r>
          </a:p>
          <a:p>
            <a:pPr algn="ctr"/>
            <a:r>
              <a:rPr lang="en-US" sz="1900" b="1" i="1" dirty="0">
                <a:solidFill>
                  <a:schemeClr val="accent2"/>
                </a:solidFill>
                <a:latin typeface="Tahoma" pitchFamily="34" charset="0"/>
              </a:rPr>
              <a:t>Last year rates went up 5.9% (almost 15% combined)</a:t>
            </a: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12</a:t>
            </a:fld>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026"/>
          <p:cNvSpPr>
            <a:spLocks noChangeArrowheads="1"/>
          </p:cNvSpPr>
          <p:nvPr/>
        </p:nvSpPr>
        <p:spPr bwMode="auto">
          <a:xfrm>
            <a:off x="838200" y="381000"/>
            <a:ext cx="7467600" cy="609600"/>
          </a:xfrm>
          <a:prstGeom prst="rect">
            <a:avLst/>
          </a:prstGeom>
          <a:solidFill>
            <a:srgbClr val="FFFFFF"/>
          </a:solidFill>
          <a:ln w="9525">
            <a:noFill/>
            <a:miter lim="800000"/>
            <a:headEnd/>
            <a:tailEnd/>
          </a:ln>
        </p:spPr>
        <p:txBody>
          <a:bodyPr/>
          <a:lstStyle/>
          <a:p>
            <a:pPr algn="ctr"/>
            <a:r>
              <a:rPr lang="en-US" sz="3600" b="1" dirty="0">
                <a:solidFill>
                  <a:srgbClr val="000099"/>
                </a:solidFill>
                <a:latin typeface="Tahoma" pitchFamily="34" charset="0"/>
              </a:rPr>
              <a:t>SC Disability Compensation</a:t>
            </a:r>
            <a:br>
              <a:rPr lang="en-US" sz="3200" b="1" dirty="0">
                <a:solidFill>
                  <a:srgbClr val="000099"/>
                </a:solidFill>
                <a:latin typeface="Tahoma" pitchFamily="34" charset="0"/>
              </a:rPr>
            </a:br>
            <a:endParaRPr lang="en-US" sz="2000" dirty="0">
              <a:solidFill>
                <a:srgbClr val="000099"/>
              </a:solidFill>
              <a:latin typeface="Tahoma" pitchFamily="34" charset="0"/>
            </a:endParaRPr>
          </a:p>
        </p:txBody>
      </p:sp>
      <p:sp>
        <p:nvSpPr>
          <p:cNvPr id="924675" name="Rectangle 1027"/>
          <p:cNvSpPr>
            <a:spLocks noChangeArrowheads="1"/>
          </p:cNvSpPr>
          <p:nvPr/>
        </p:nvSpPr>
        <p:spPr bwMode="auto">
          <a:xfrm>
            <a:off x="838200" y="1143000"/>
            <a:ext cx="7277100" cy="5410200"/>
          </a:xfrm>
          <a:prstGeom prst="rect">
            <a:avLst/>
          </a:prstGeom>
          <a:solidFill>
            <a:srgbClr val="FFFFFF"/>
          </a:solidFill>
          <a:ln w="9525">
            <a:noFill/>
            <a:miter lim="800000"/>
            <a:headEnd/>
            <a:tailEnd/>
          </a:ln>
        </p:spPr>
        <p:txBody>
          <a:bodyPr/>
          <a:lstStyle/>
          <a:p>
            <a:pPr marL="454025" indent="-454025">
              <a:buClr>
                <a:srgbClr val="FF0000"/>
              </a:buClr>
              <a:buFontTx/>
              <a:buChar char="•"/>
              <a:defRPr/>
            </a:pPr>
            <a:r>
              <a:rPr lang="en-US" sz="2000" dirty="0">
                <a:solidFill>
                  <a:srgbClr val="000099"/>
                </a:solidFill>
                <a:latin typeface="Tahoma" pitchFamily="4" charset="0"/>
              </a:rPr>
              <a:t>SC Disability Compensation is</a:t>
            </a:r>
            <a:r>
              <a:rPr lang="en-US" sz="2000" i="1" dirty="0">
                <a:solidFill>
                  <a:srgbClr val="000099"/>
                </a:solidFill>
                <a:latin typeface="Tahoma" pitchFamily="4" charset="0"/>
              </a:rPr>
              <a:t> </a:t>
            </a:r>
            <a:r>
              <a:rPr lang="en-US" sz="2000" i="1" dirty="0">
                <a:solidFill>
                  <a:srgbClr val="FF0000"/>
                </a:solidFill>
                <a:latin typeface="Tahoma" pitchFamily="4" charset="0"/>
              </a:rPr>
              <a:t>TAX FREE.</a:t>
            </a:r>
          </a:p>
          <a:p>
            <a:pPr>
              <a:buClr>
                <a:srgbClr val="FF0000"/>
              </a:buClr>
              <a:defRPr/>
            </a:pPr>
            <a:endParaRPr lang="en-US" sz="2000" i="1" dirty="0">
              <a:solidFill>
                <a:srgbClr val="FF0000"/>
              </a:solidFill>
              <a:latin typeface="Tahoma" pitchFamily="4" charset="0"/>
            </a:endParaRPr>
          </a:p>
          <a:p>
            <a:pPr marL="454025" indent="-454025">
              <a:buClr>
                <a:srgbClr val="FF0000"/>
              </a:buClr>
              <a:buFontTx/>
              <a:buChar char="•"/>
              <a:defRPr/>
            </a:pPr>
            <a:r>
              <a:rPr lang="en-US" sz="2000" dirty="0">
                <a:solidFill>
                  <a:srgbClr val="000099"/>
                </a:solidFill>
                <a:latin typeface="Tahoma" pitchFamily="4" charset="0"/>
              </a:rPr>
              <a:t>Concurrent receipt of retired pay is allowed at 50% or higher SC disability compensation. “DFAS talks to VA”</a:t>
            </a:r>
          </a:p>
          <a:p>
            <a:pPr>
              <a:buClr>
                <a:srgbClr val="FF0000"/>
              </a:buClr>
              <a:defRPr/>
            </a:pPr>
            <a:endParaRPr lang="en-US" sz="2000" dirty="0">
              <a:solidFill>
                <a:srgbClr val="000099"/>
              </a:solidFill>
              <a:latin typeface="Tahoma" pitchFamily="4" charset="0"/>
            </a:endParaRPr>
          </a:p>
          <a:p>
            <a:pPr marL="454025" indent="-454025">
              <a:buClr>
                <a:srgbClr val="FF0000"/>
              </a:buClr>
              <a:buFontTx/>
              <a:buChar char="•"/>
              <a:defRPr/>
            </a:pPr>
            <a:r>
              <a:rPr lang="en-US" sz="2000" dirty="0">
                <a:solidFill>
                  <a:srgbClr val="000099"/>
                </a:solidFill>
                <a:latin typeface="Tahoma" pitchFamily="4" charset="0"/>
              </a:rPr>
              <a:t>Do your best math with a tax pro who knows mil. pensions. Do a search in Norfolk, call them to get a referral for your state, then meet them and decide. </a:t>
            </a:r>
          </a:p>
          <a:p>
            <a:pPr marL="454025" indent="-454025">
              <a:buClr>
                <a:srgbClr val="FF0000"/>
              </a:buClr>
              <a:defRPr/>
            </a:pPr>
            <a:endParaRPr lang="en-US" sz="2000" dirty="0">
              <a:solidFill>
                <a:srgbClr val="000099"/>
              </a:solidFill>
              <a:latin typeface="Tahoma" pitchFamily="4" charset="0"/>
            </a:endParaRPr>
          </a:p>
          <a:p>
            <a:pPr marL="454025" indent="-454025">
              <a:buClr>
                <a:srgbClr val="FF0000"/>
              </a:buClr>
              <a:buFontTx/>
              <a:buChar char="•"/>
              <a:defRPr/>
            </a:pPr>
            <a:r>
              <a:rPr lang="en-US" sz="2000" dirty="0">
                <a:solidFill>
                  <a:srgbClr val="000099"/>
                </a:solidFill>
                <a:latin typeface="Tahoma" pitchFamily="4" charset="0"/>
              </a:rPr>
              <a:t>When a child of a SC Veteran is 18 thru 23, they can be continued as a schoolchild ($97-$324/month). Except upon entering a service academy or enlisting (Active Duty). </a:t>
            </a:r>
          </a:p>
          <a:p>
            <a:pPr>
              <a:buClr>
                <a:srgbClr val="FF0000"/>
              </a:buClr>
              <a:defRPr/>
            </a:pPr>
            <a:endParaRPr lang="en-US" sz="2000" dirty="0">
              <a:solidFill>
                <a:srgbClr val="000099"/>
              </a:solidFill>
              <a:latin typeface="Tahoma" pitchFamily="4" charset="0"/>
            </a:endParaRPr>
          </a:p>
          <a:p>
            <a:pPr marL="454025" indent="-454025">
              <a:buClr>
                <a:srgbClr val="FF0000"/>
              </a:buClr>
              <a:buFontTx/>
              <a:buChar char="•"/>
              <a:defRPr/>
            </a:pPr>
            <a:r>
              <a:rPr lang="en-US" sz="2000" dirty="0">
                <a:solidFill>
                  <a:srgbClr val="000099"/>
                </a:solidFill>
                <a:latin typeface="Tahoma" pitchFamily="4" charset="0"/>
              </a:rPr>
              <a:t>Why a long engagement is best for your schoolchild? If married while in school &amp; under 23, </a:t>
            </a:r>
            <a:r>
              <a:rPr lang="en-US" sz="2000" u="sng" dirty="0">
                <a:solidFill>
                  <a:srgbClr val="000099"/>
                </a:solidFill>
                <a:latin typeface="Tahoma" pitchFamily="4" charset="0"/>
              </a:rPr>
              <a:t>YOU</a:t>
            </a:r>
            <a:r>
              <a:rPr lang="en-US" sz="2000" dirty="0">
                <a:solidFill>
                  <a:srgbClr val="000099"/>
                </a:solidFill>
                <a:latin typeface="Tahoma" pitchFamily="4" charset="0"/>
              </a:rPr>
              <a:t> will no longer get the Schoolchild $$ on the first of each month. Same with joining the military, the money stops entering your wallet. </a:t>
            </a:r>
            <a:endParaRPr lang="en-US" b="1" dirty="0">
              <a:solidFill>
                <a:srgbClr val="000099"/>
              </a:solidFill>
              <a:latin typeface="Tahoma" pitchFamily="4" charset="0"/>
            </a:endParaRPr>
          </a:p>
          <a:p>
            <a:pPr marL="454025" indent="-454025">
              <a:buClr>
                <a:srgbClr val="FF0000"/>
              </a:buClr>
              <a:buFontTx/>
              <a:buChar char="•"/>
              <a:defRPr/>
            </a:pPr>
            <a:endParaRPr lang="en-US" b="1" dirty="0">
              <a:solidFill>
                <a:srgbClr val="000099"/>
              </a:solidFill>
              <a:latin typeface="Tahoma" pitchFamily="4" charset="0"/>
            </a:endParaRPr>
          </a:p>
          <a:p>
            <a:pPr marL="1493838" lvl="2" indent="173038">
              <a:defRPr/>
            </a:pPr>
            <a:endParaRPr lang="en-US" b="1" dirty="0">
              <a:solidFill>
                <a:srgbClr val="000099"/>
              </a:solidFill>
              <a:latin typeface="Tahoma" pitchFamily="4" charset="0"/>
              <a:ea typeface="ＭＳ Ｐゴシック" pitchFamily="4" charset="-128"/>
            </a:endParaRP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8338" name="Rectangle 2"/>
          <p:cNvSpPr>
            <a:spLocks noGrp="1" noChangeArrowheads="1"/>
          </p:cNvSpPr>
          <p:nvPr>
            <p:ph type="body" idx="1"/>
          </p:nvPr>
        </p:nvSpPr>
        <p:spPr>
          <a:xfrm>
            <a:off x="857250" y="1143000"/>
            <a:ext cx="7429500" cy="4953000"/>
          </a:xfrm>
        </p:spPr>
        <p:txBody>
          <a:bodyPr>
            <a:normAutofit lnSpcReduction="10000"/>
          </a:bodyPr>
          <a:lstStyle/>
          <a:p>
            <a:pPr marL="454025" indent="-454025">
              <a:lnSpc>
                <a:spcPct val="90000"/>
              </a:lnSpc>
              <a:spcBef>
                <a:spcPct val="0"/>
              </a:spcBef>
              <a:buClr>
                <a:srgbClr val="FF0000"/>
              </a:buClr>
              <a:defRPr/>
            </a:pPr>
            <a:r>
              <a:rPr lang="en-US" sz="2800" dirty="0">
                <a:solidFill>
                  <a:srgbClr val="000099"/>
                </a:solidFill>
                <a:latin typeface="Tahoma" pitchFamily="4" charset="0"/>
              </a:rPr>
              <a:t>VA health care for all service-connected conditions. For NSC injuries, higher % = lower copays at the VAMC. Check online</a:t>
            </a:r>
          </a:p>
          <a:p>
            <a:pPr marL="0" indent="0">
              <a:lnSpc>
                <a:spcPct val="90000"/>
              </a:lnSpc>
              <a:spcBef>
                <a:spcPct val="0"/>
              </a:spcBef>
              <a:buClr>
                <a:srgbClr val="FF0000"/>
              </a:buClr>
              <a:buNone/>
              <a:defRPr/>
            </a:pPr>
            <a:endParaRPr lang="en-US" sz="2800" dirty="0">
              <a:solidFill>
                <a:srgbClr val="000099"/>
              </a:solidFill>
              <a:latin typeface="Tahoma" pitchFamily="4" charset="0"/>
            </a:endParaRPr>
          </a:p>
          <a:p>
            <a:pPr marL="454025" indent="-454025">
              <a:lnSpc>
                <a:spcPct val="90000"/>
              </a:lnSpc>
              <a:spcBef>
                <a:spcPct val="0"/>
              </a:spcBef>
              <a:buClr>
                <a:srgbClr val="FF0000"/>
              </a:buClr>
              <a:defRPr/>
            </a:pPr>
            <a:r>
              <a:rPr lang="en-US" sz="2800" dirty="0">
                <a:solidFill>
                  <a:srgbClr val="000099"/>
                </a:solidFill>
                <a:latin typeface="Tahoma" pitchFamily="4" charset="0"/>
              </a:rPr>
              <a:t>Federal employment pref. (5-10 Pts)</a:t>
            </a:r>
          </a:p>
          <a:p>
            <a:pPr marL="454025" indent="-454025">
              <a:lnSpc>
                <a:spcPct val="90000"/>
              </a:lnSpc>
              <a:spcBef>
                <a:spcPct val="0"/>
              </a:spcBef>
              <a:buClr>
                <a:srgbClr val="FF0000"/>
              </a:buClr>
              <a:defRPr/>
            </a:pPr>
            <a:endParaRPr lang="en-US" sz="2800" dirty="0">
              <a:solidFill>
                <a:srgbClr val="000099"/>
              </a:solidFill>
              <a:latin typeface="Tahoma" pitchFamily="4" charset="0"/>
            </a:endParaRPr>
          </a:p>
          <a:p>
            <a:pPr marL="454025" indent="-454025">
              <a:lnSpc>
                <a:spcPct val="90000"/>
              </a:lnSpc>
              <a:spcBef>
                <a:spcPct val="0"/>
              </a:spcBef>
              <a:buClr>
                <a:srgbClr val="FF0000"/>
              </a:buClr>
              <a:defRPr/>
            </a:pPr>
            <a:r>
              <a:rPr lang="en-US" sz="2800" dirty="0">
                <a:solidFill>
                  <a:srgbClr val="000099"/>
                </a:solidFill>
                <a:latin typeface="Tahoma" pitchFamily="4" charset="0"/>
              </a:rPr>
              <a:t>PMI programs, NPS entrance fees, lots of state, county and local discount programs</a:t>
            </a:r>
          </a:p>
          <a:p>
            <a:pPr marL="454025" indent="-454025">
              <a:lnSpc>
                <a:spcPct val="90000"/>
              </a:lnSpc>
              <a:spcBef>
                <a:spcPct val="0"/>
              </a:spcBef>
              <a:buClr>
                <a:srgbClr val="FF0000"/>
              </a:buClr>
              <a:defRPr/>
            </a:pPr>
            <a:endParaRPr lang="en-US" sz="2800" dirty="0">
              <a:solidFill>
                <a:srgbClr val="000099"/>
              </a:solidFill>
              <a:latin typeface="Tahoma" pitchFamily="4" charset="0"/>
            </a:endParaRPr>
          </a:p>
          <a:p>
            <a:pPr marL="454025" indent="-454025">
              <a:lnSpc>
                <a:spcPct val="90000"/>
              </a:lnSpc>
              <a:spcBef>
                <a:spcPct val="0"/>
              </a:spcBef>
              <a:buClr>
                <a:srgbClr val="FF0000"/>
              </a:buClr>
              <a:defRPr/>
            </a:pPr>
            <a:r>
              <a:rPr lang="en-US" sz="2800" dirty="0">
                <a:solidFill>
                  <a:srgbClr val="000099"/>
                </a:solidFill>
                <a:latin typeface="Tahoma" pitchFamily="4" charset="0"/>
              </a:rPr>
              <a:t>Potential for reduced state/local property taxes, might be waived for 100% P&amp;T disabled (Possible reductions for combat zone service and/or earning hazard pay)</a:t>
            </a:r>
          </a:p>
          <a:p>
            <a:pPr marL="454025" indent="-454025">
              <a:lnSpc>
                <a:spcPct val="90000"/>
              </a:lnSpc>
              <a:spcBef>
                <a:spcPct val="0"/>
              </a:spcBef>
              <a:buClr>
                <a:srgbClr val="FF0000"/>
              </a:buClr>
              <a:buFontTx/>
              <a:buNone/>
              <a:defRPr/>
            </a:pPr>
            <a:endParaRPr lang="en-US" sz="3000" b="1" dirty="0">
              <a:solidFill>
                <a:srgbClr val="000099"/>
              </a:solidFill>
              <a:latin typeface="Tahoma" pitchFamily="4" charset="0"/>
            </a:endParaRPr>
          </a:p>
        </p:txBody>
      </p:sp>
      <p:sp>
        <p:nvSpPr>
          <p:cNvPr id="14339" name="Rectangle 3"/>
          <p:cNvSpPr>
            <a:spLocks noChangeArrowheads="1"/>
          </p:cNvSpPr>
          <p:nvPr/>
        </p:nvSpPr>
        <p:spPr bwMode="auto">
          <a:xfrm>
            <a:off x="762000" y="304800"/>
            <a:ext cx="7620000" cy="838200"/>
          </a:xfrm>
          <a:prstGeom prst="rect">
            <a:avLst/>
          </a:prstGeom>
          <a:noFill/>
          <a:ln w="9525">
            <a:noFill/>
            <a:miter lim="800000"/>
            <a:headEnd/>
            <a:tailEnd/>
          </a:ln>
        </p:spPr>
        <p:txBody>
          <a:bodyPr/>
          <a:lstStyle/>
          <a:p>
            <a:pPr algn="ctr"/>
            <a:r>
              <a:rPr lang="en-US" sz="3600" b="1" dirty="0">
                <a:solidFill>
                  <a:srgbClr val="000099"/>
                </a:solidFill>
                <a:latin typeface="Tahoma" pitchFamily="34" charset="0"/>
              </a:rPr>
              <a:t>Compensation – </a:t>
            </a:r>
            <a:r>
              <a:rPr lang="en-US" sz="3600" b="1" i="1" dirty="0">
                <a:solidFill>
                  <a:srgbClr val="000099"/>
                </a:solidFill>
                <a:latin typeface="Tahoma" pitchFamily="34" charset="0"/>
              </a:rPr>
              <a:t>Add. Benefits</a:t>
            </a:r>
            <a:endParaRPr lang="en-US" sz="3600" i="1" dirty="0">
              <a:solidFill>
                <a:srgbClr val="000099"/>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DA0D6D9B-1DAF-4EE7-8C24-A0AB17F53653}"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228600"/>
            <a:ext cx="5746750" cy="609600"/>
          </a:xfrm>
        </p:spPr>
        <p:txBody>
          <a:bodyPr/>
          <a:lstStyle/>
          <a:p>
            <a:pPr>
              <a:defRPr/>
            </a:pPr>
            <a:r>
              <a:rPr lang="en-US" dirty="0"/>
              <a:t>VA.GOV is your 1</a:t>
            </a:r>
            <a:r>
              <a:rPr lang="en-US" baseline="30000" dirty="0"/>
              <a:t>st</a:t>
            </a:r>
            <a:r>
              <a:rPr lang="en-US" dirty="0"/>
              <a:t> step</a:t>
            </a:r>
          </a:p>
        </p:txBody>
      </p:sp>
      <p:sp>
        <p:nvSpPr>
          <p:cNvPr id="15363" name="Content Placeholder 2"/>
          <p:cNvSpPr>
            <a:spLocks noGrp="1"/>
          </p:cNvSpPr>
          <p:nvPr>
            <p:ph idx="1"/>
          </p:nvPr>
        </p:nvSpPr>
        <p:spPr/>
        <p:txBody>
          <a:bodyPr/>
          <a:lstStyle/>
          <a:p>
            <a:endParaRPr lang="en-US"/>
          </a:p>
        </p:txBody>
      </p:sp>
      <p:pic>
        <p:nvPicPr>
          <p:cNvPr id="15364" name="Picture 4"/>
          <p:cNvPicPr>
            <a:picLocks noChangeAspect="1"/>
          </p:cNvPicPr>
          <p:nvPr/>
        </p:nvPicPr>
        <p:blipFill>
          <a:blip r:embed="rId3" cstate="print"/>
          <a:srcRect/>
          <a:stretch>
            <a:fillRect/>
          </a:stretch>
        </p:blipFill>
        <p:spPr bwMode="auto">
          <a:xfrm>
            <a:off x="609600" y="1295400"/>
            <a:ext cx="8153400" cy="5410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A0D6D9B-1DAF-4EE7-8C24-A0AB17F53653}" type="slidenum">
              <a:rPr lang="en-US" smtClean="0"/>
              <a:pPr>
                <a:defRPr/>
              </a:pPr>
              <a:t>15</a:t>
            </a:fld>
            <a:endParaRPr lang="en-US"/>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228600"/>
            <a:ext cx="5746750" cy="609600"/>
          </a:xfrm>
        </p:spPr>
        <p:txBody>
          <a:bodyPr/>
          <a:lstStyle/>
          <a:p>
            <a:pPr>
              <a:defRPr/>
            </a:pPr>
            <a:r>
              <a:rPr lang="en-US" dirty="0" err="1"/>
              <a:t>ebenefits.va.gov</a:t>
            </a:r>
            <a:r>
              <a:rPr lang="en-US" dirty="0"/>
              <a:t> is your 2</a:t>
            </a:r>
            <a:r>
              <a:rPr lang="en-US" baseline="30000" dirty="0"/>
              <a:t>nd</a:t>
            </a:r>
            <a:r>
              <a:rPr lang="en-US" dirty="0"/>
              <a:t> step</a:t>
            </a:r>
          </a:p>
        </p:txBody>
      </p:sp>
      <p:sp>
        <p:nvSpPr>
          <p:cNvPr id="16387" name="Content Placeholder 2"/>
          <p:cNvSpPr>
            <a:spLocks noGrp="1"/>
          </p:cNvSpPr>
          <p:nvPr>
            <p:ph idx="1"/>
          </p:nvPr>
        </p:nvSpPr>
        <p:spPr/>
        <p:txBody>
          <a:bodyPr/>
          <a:lstStyle/>
          <a:p>
            <a:endParaRPr lang="en-US"/>
          </a:p>
        </p:txBody>
      </p:sp>
      <p:pic>
        <p:nvPicPr>
          <p:cNvPr id="16388" name="Picture 3"/>
          <p:cNvPicPr>
            <a:picLocks noChangeAspect="1"/>
          </p:cNvPicPr>
          <p:nvPr/>
        </p:nvPicPr>
        <p:blipFill>
          <a:blip r:embed="rId3" cstate="print"/>
          <a:srcRect/>
          <a:stretch>
            <a:fillRect/>
          </a:stretch>
        </p:blipFill>
        <p:spPr bwMode="auto">
          <a:xfrm>
            <a:off x="457200" y="1447800"/>
            <a:ext cx="8229600" cy="51054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DA0D6D9B-1DAF-4EE7-8C24-A0AB17F53653}"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3125" y="228600"/>
            <a:ext cx="5746750" cy="685800"/>
          </a:xfrm>
        </p:spPr>
        <p:txBody>
          <a:bodyPr/>
          <a:lstStyle/>
          <a:p>
            <a:pPr>
              <a:defRPr/>
            </a:pPr>
            <a:r>
              <a:rPr lang="en-US" sz="3600" dirty="0"/>
              <a:t>Another site to visit</a:t>
            </a:r>
          </a:p>
        </p:txBody>
      </p:sp>
      <p:sp>
        <p:nvSpPr>
          <p:cNvPr id="16387" name="Content Placeholder 2"/>
          <p:cNvSpPr>
            <a:spLocks noGrp="1"/>
          </p:cNvSpPr>
          <p:nvPr>
            <p:ph idx="1"/>
          </p:nvPr>
        </p:nvSpPr>
        <p:spPr>
          <a:xfrm>
            <a:off x="533400" y="1219199"/>
            <a:ext cx="6082439" cy="5502275"/>
          </a:xfrm>
        </p:spPr>
        <p:txBody>
          <a:bodyPr/>
          <a:lstStyle/>
          <a:p>
            <a:r>
              <a:rPr lang="en-US" sz="2400" dirty="0">
                <a:latin typeface="Arial" panose="020B0604020202020204" pitchFamily="34" charset="0"/>
                <a:cs typeface="Arial" panose="020B0604020202020204" pitchFamily="34" charset="0"/>
                <a:hlinkClick r:id="rId3"/>
              </a:rPr>
              <a:t>https://veteran.mobilehealth.va.gov/AHBurnPitRegistry/index.html#page/home</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Not just for burn pits.</a:t>
            </a:r>
          </a:p>
          <a:p>
            <a:r>
              <a:rPr lang="en-US" sz="2400" dirty="0">
                <a:latin typeface="Arial" panose="020B0604020202020204" pitchFamily="34" charset="0"/>
                <a:cs typeface="Arial" panose="020B0604020202020204" pitchFamily="34" charset="0"/>
              </a:rPr>
              <a:t>Containers</a:t>
            </a:r>
          </a:p>
          <a:p>
            <a:r>
              <a:rPr lang="en-US" sz="2400" dirty="0">
                <a:latin typeface="Arial" panose="020B0604020202020204" pitchFamily="34" charset="0"/>
                <a:cs typeface="Arial" panose="020B0604020202020204" pitchFamily="34" charset="0"/>
              </a:rPr>
              <a:t>Container yards</a:t>
            </a:r>
          </a:p>
          <a:p>
            <a:r>
              <a:rPr lang="en-US" sz="2400" dirty="0">
                <a:latin typeface="Arial" panose="020B0604020202020204" pitchFamily="34" charset="0"/>
                <a:cs typeface="Arial" panose="020B0604020202020204" pitchFamily="34" charset="0"/>
              </a:rPr>
              <a:t>Vessel Inspections</a:t>
            </a:r>
          </a:p>
          <a:p>
            <a:r>
              <a:rPr lang="en-US" sz="2400" dirty="0">
                <a:latin typeface="Arial" panose="020B0604020202020204" pitchFamily="34" charset="0"/>
                <a:cs typeface="Arial" panose="020B0604020202020204" pitchFamily="34" charset="0"/>
              </a:rPr>
              <a:t>Military Outload Facilities</a:t>
            </a:r>
          </a:p>
          <a:p>
            <a:r>
              <a:rPr lang="en-US" sz="2400" dirty="0">
                <a:latin typeface="Arial" panose="020B0604020202020204" pitchFamily="34" charset="0"/>
                <a:cs typeface="Arial" panose="020B0604020202020204" pitchFamily="34" charset="0"/>
              </a:rPr>
              <a:t>Refineries</a:t>
            </a:r>
          </a:p>
          <a:p>
            <a:r>
              <a:rPr lang="en-US" sz="2400" dirty="0">
                <a:latin typeface="Arial" panose="020B0604020202020204" pitchFamily="34" charset="0"/>
                <a:cs typeface="Arial" panose="020B0604020202020204" pitchFamily="34" charset="0"/>
              </a:rPr>
              <a:t>Tank farms</a:t>
            </a:r>
          </a:p>
          <a:p>
            <a:r>
              <a:rPr lang="en-US" sz="2400" dirty="0">
                <a:latin typeface="Arial" panose="020B0604020202020204" pitchFamily="34" charset="0"/>
                <a:cs typeface="Arial" panose="020B0604020202020204" pitchFamily="34" charset="0"/>
              </a:rPr>
              <a:t>Places called:</a:t>
            </a:r>
          </a:p>
          <a:p>
            <a:pPr marL="0" indent="0">
              <a:buNone/>
            </a:pPr>
            <a:r>
              <a:rPr lang="en-US" sz="2400" dirty="0">
                <a:latin typeface="Arial" panose="020B0604020202020204" pitchFamily="34" charset="0"/>
                <a:cs typeface="Arial" panose="020B0604020202020204" pitchFamily="34" charset="0"/>
              </a:rPr>
              <a:t>“The Benzene Capital of the World”</a:t>
            </a:r>
          </a:p>
        </p:txBody>
      </p:sp>
      <p:pic>
        <p:nvPicPr>
          <p:cNvPr id="5" name="Picture 4" descr="Snipping Too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09800"/>
            <a:ext cx="4265713" cy="3048000"/>
          </a:xfrm>
          <a:prstGeom prst="rect">
            <a:avLst/>
          </a:prstGeom>
        </p:spPr>
      </p:pic>
      <p:sp>
        <p:nvSpPr>
          <p:cNvPr id="3" name="Slide Number Placeholder 2"/>
          <p:cNvSpPr>
            <a:spLocks noGrp="1"/>
          </p:cNvSpPr>
          <p:nvPr>
            <p:ph type="sldNum" sz="quarter" idx="12"/>
          </p:nvPr>
        </p:nvSpPr>
        <p:spPr/>
        <p:txBody>
          <a:bodyPr/>
          <a:lstStyle/>
          <a:p>
            <a:pPr>
              <a:defRPr/>
            </a:pPr>
            <a:fld id="{DA0D6D9B-1DAF-4EE7-8C24-A0AB17F53653}" type="slidenum">
              <a:rPr lang="en-US" smtClean="0"/>
              <a:pPr>
                <a:defRPr/>
              </a:pPr>
              <a:t>17</a:t>
            </a:fld>
            <a:endParaRPr lang="en-US"/>
          </a:p>
        </p:txBody>
      </p:sp>
    </p:spTree>
    <p:extLst>
      <p:ext uri="{BB962C8B-B14F-4D97-AF65-F5344CB8AC3E}">
        <p14:creationId xmlns:p14="http://schemas.microsoft.com/office/powerpoint/2010/main" val="15674864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12925" y="228600"/>
            <a:ext cx="5746750" cy="762000"/>
          </a:xfrm>
        </p:spPr>
        <p:txBody>
          <a:bodyPr/>
          <a:lstStyle/>
          <a:p>
            <a:pPr>
              <a:defRPr/>
            </a:pPr>
            <a:r>
              <a:rPr lang="en-US" sz="3600" dirty="0"/>
              <a:t>And another site</a:t>
            </a:r>
          </a:p>
        </p:txBody>
      </p:sp>
      <p:sp>
        <p:nvSpPr>
          <p:cNvPr id="16387" name="Content Placeholder 2"/>
          <p:cNvSpPr>
            <a:spLocks noGrp="1"/>
          </p:cNvSpPr>
          <p:nvPr>
            <p:ph idx="1"/>
          </p:nvPr>
        </p:nvSpPr>
        <p:spPr>
          <a:xfrm>
            <a:off x="914400" y="1295400"/>
            <a:ext cx="7543800" cy="914400"/>
          </a:xfrm>
        </p:spPr>
        <p:txBody>
          <a:bodyPr/>
          <a:lstStyle/>
          <a:p>
            <a:r>
              <a:rPr lang="en-US" sz="2400" dirty="0">
                <a:latin typeface="Arial" panose="020B0604020202020204" pitchFamily="34" charset="0"/>
                <a:cs typeface="Arial" panose="020B0604020202020204" pitchFamily="34" charset="0"/>
                <a:hlinkClick r:id="rId3"/>
              </a:rPr>
              <a:t>https://goodcalculators.com/va-disability-calculator/</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 promises on how up-to-date the rates are.</a:t>
            </a:r>
          </a:p>
        </p:txBody>
      </p:sp>
      <p:pic>
        <p:nvPicPr>
          <p:cNvPr id="4" name="Picture 3"/>
          <p:cNvPicPr>
            <a:picLocks noChangeAspect="1"/>
          </p:cNvPicPr>
          <p:nvPr/>
        </p:nvPicPr>
        <p:blipFill>
          <a:blip r:embed="rId4"/>
          <a:stretch>
            <a:fillRect/>
          </a:stretch>
        </p:blipFill>
        <p:spPr>
          <a:xfrm>
            <a:off x="149102" y="2209800"/>
            <a:ext cx="8327571" cy="3886200"/>
          </a:xfrm>
          <a:prstGeom prst="rect">
            <a:avLst/>
          </a:prstGeom>
        </p:spPr>
      </p:pic>
      <p:sp>
        <p:nvSpPr>
          <p:cNvPr id="3" name="Slide Number Placeholder 2"/>
          <p:cNvSpPr>
            <a:spLocks noGrp="1"/>
          </p:cNvSpPr>
          <p:nvPr>
            <p:ph type="sldNum" sz="quarter" idx="12"/>
          </p:nvPr>
        </p:nvSpPr>
        <p:spPr/>
        <p:txBody>
          <a:bodyPr/>
          <a:lstStyle/>
          <a:p>
            <a:pPr>
              <a:defRPr/>
            </a:pPr>
            <a:fld id="{DA0D6D9B-1DAF-4EE7-8C24-A0AB17F53653}" type="slidenum">
              <a:rPr lang="en-US" smtClean="0"/>
              <a:pPr>
                <a:defRPr/>
              </a:pPr>
              <a:t>18</a:t>
            </a:fld>
            <a:endParaRPr lang="en-US"/>
          </a:p>
        </p:txBody>
      </p:sp>
    </p:spTree>
    <p:extLst>
      <p:ext uri="{BB962C8B-B14F-4D97-AF65-F5344CB8AC3E}">
        <p14:creationId xmlns:p14="http://schemas.microsoft.com/office/powerpoint/2010/main" val="8098058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610600" cy="5257800"/>
          </a:xfrm>
        </p:spPr>
        <p:txBody>
          <a:bodyPr/>
          <a:lstStyle/>
          <a:p>
            <a:pPr marL="457200" indent="-457200" algn="l">
              <a:buFont typeface="Arial"/>
              <a:buChar char="•"/>
              <a:defRPr/>
            </a:pPr>
            <a:r>
              <a:rPr lang="en-US" sz="2800" u="sng" dirty="0">
                <a:solidFill>
                  <a:srgbClr val="FF0000"/>
                </a:solidFill>
                <a:uFill>
                  <a:solidFill>
                    <a:srgbClr val="FF0000"/>
                  </a:solidFill>
                </a:uFill>
                <a:latin typeface="Tahoma" pitchFamily="4" charset="0"/>
              </a:rPr>
              <a:t>21-4138</a:t>
            </a:r>
            <a:r>
              <a:rPr lang="en-US" sz="2800" dirty="0">
                <a:solidFill>
                  <a:srgbClr val="000099"/>
                </a:solidFill>
                <a:latin typeface="Tahoma" pitchFamily="4" charset="0"/>
              </a:rPr>
              <a:t> Statement in Support of Claim, you &amp; </a:t>
            </a:r>
          </a:p>
          <a:p>
            <a:pPr marL="457200" indent="-457200" algn="l">
              <a:defRPr/>
            </a:pPr>
            <a:r>
              <a:rPr lang="en-US" sz="2800" dirty="0">
                <a:solidFill>
                  <a:srgbClr val="000099"/>
                </a:solidFill>
                <a:latin typeface="Tahoma" pitchFamily="4" charset="0"/>
              </a:rPr>
              <a:t>	Spouse/shipmates use to describe events &amp; impacts of disability. Use to document changes. I always submit one with any faxed/mailed docs. </a:t>
            </a:r>
          </a:p>
          <a:p>
            <a:pPr marL="457200" indent="-457200" algn="l">
              <a:buFont typeface="Arial" pitchFamily="34" charset="0"/>
              <a:buChar char="•"/>
              <a:defRPr/>
            </a:pPr>
            <a:r>
              <a:rPr lang="en-US" sz="2800" u="sng" dirty="0">
                <a:solidFill>
                  <a:srgbClr val="FF0000"/>
                </a:solidFill>
                <a:uFill>
                  <a:solidFill>
                    <a:srgbClr val="FF0000"/>
                  </a:solidFill>
                </a:uFill>
                <a:latin typeface="Tahoma" pitchFamily="4" charset="0"/>
              </a:rPr>
              <a:t>21-0966</a:t>
            </a:r>
            <a:r>
              <a:rPr lang="en-US" sz="2800" dirty="0">
                <a:solidFill>
                  <a:srgbClr val="000099"/>
                </a:solidFill>
                <a:latin typeface="Tahoma" pitchFamily="4" charset="0"/>
              </a:rPr>
              <a:t> Intent to File a Claim For Compensation </a:t>
            </a:r>
          </a:p>
          <a:p>
            <a:pPr marL="457200" indent="-457200" algn="l">
              <a:defRPr/>
            </a:pPr>
            <a:r>
              <a:rPr lang="en-US" sz="2800" dirty="0">
                <a:solidFill>
                  <a:srgbClr val="000099"/>
                </a:solidFill>
                <a:latin typeface="Tahoma" pitchFamily="4" charset="0"/>
              </a:rPr>
              <a:t>	Locks in earlier retro date, provides up to one year to submit a 21-526 </a:t>
            </a:r>
          </a:p>
          <a:p>
            <a:pPr marL="457200" indent="-457200" algn="l">
              <a:buFont typeface="Arial"/>
              <a:buChar char="•"/>
              <a:defRPr/>
            </a:pPr>
            <a:r>
              <a:rPr lang="en-US" sz="2800" u="sng" dirty="0">
                <a:solidFill>
                  <a:srgbClr val="FF0000"/>
                </a:solidFill>
                <a:uFill>
                  <a:solidFill>
                    <a:srgbClr val="FF0000"/>
                  </a:solidFill>
                </a:uFill>
                <a:latin typeface="Tahoma" pitchFamily="4" charset="0"/>
              </a:rPr>
              <a:t>21-526</a:t>
            </a:r>
            <a:r>
              <a:rPr lang="en-US" sz="2800" dirty="0">
                <a:solidFill>
                  <a:srgbClr val="000099"/>
                </a:solidFill>
                <a:latin typeface="Tahoma" pitchFamily="4" charset="0"/>
              </a:rPr>
              <a:t> App for Disability Comp. &amp; Benefits</a:t>
            </a:r>
          </a:p>
          <a:p>
            <a:pPr marL="457200" indent="-457200" algn="l">
              <a:buFont typeface="Arial"/>
              <a:buChar char="•"/>
              <a:defRPr/>
            </a:pPr>
            <a:r>
              <a:rPr lang="en-US" sz="2800" u="sng" dirty="0">
                <a:solidFill>
                  <a:srgbClr val="FF0000"/>
                </a:solidFill>
                <a:uFill>
                  <a:solidFill>
                    <a:srgbClr val="FF0000"/>
                  </a:solidFill>
                </a:uFill>
                <a:latin typeface="Tahoma" pitchFamily="4" charset="0"/>
              </a:rPr>
              <a:t>21-686c</a:t>
            </a:r>
            <a:r>
              <a:rPr lang="en-US" sz="2800" dirty="0">
                <a:solidFill>
                  <a:srgbClr val="000099"/>
                </a:solidFill>
                <a:latin typeface="Tahoma" pitchFamily="4" charset="0"/>
              </a:rPr>
              <a:t> Declaration of Status of Dependents- In your household. Use to adjust your dep. status for death/divorce. Kids removed at 18 automatically.</a:t>
            </a:r>
          </a:p>
          <a:p>
            <a:pPr marL="457200" indent="-457200" algn="l">
              <a:buFont typeface="Arial"/>
              <a:buChar char="•"/>
              <a:defRPr/>
            </a:pPr>
            <a:endParaRPr lang="en-US" sz="2800" dirty="0">
              <a:solidFill>
                <a:srgbClr val="000099"/>
              </a:solidFill>
              <a:latin typeface="Tahoma" pitchFamily="4" charset="0"/>
            </a:endParaRPr>
          </a:p>
          <a:p>
            <a:pPr marL="457200" indent="-457200" algn="l">
              <a:buFont typeface="Arial"/>
              <a:buChar char="•"/>
              <a:defRPr/>
            </a:pPr>
            <a:endParaRPr lang="en-US" sz="2800" dirty="0">
              <a:solidFill>
                <a:srgbClr val="000099"/>
              </a:solidFill>
              <a:latin typeface="Tahoma" pitchFamily="4" charset="0"/>
            </a:endParaRPr>
          </a:p>
          <a:p>
            <a:pPr marL="457200" indent="-457200" algn="l">
              <a:buFont typeface="Arial"/>
              <a:buChar char="•"/>
              <a:defRPr/>
            </a:pPr>
            <a:endParaRPr lang="en-US" sz="2800" dirty="0">
              <a:solidFill>
                <a:srgbClr val="000099"/>
              </a:solidFill>
              <a:latin typeface="Tahoma" pitchFamily="4" charset="0"/>
            </a:endParaRPr>
          </a:p>
          <a:p>
            <a:pPr marL="457200" indent="-457200" algn="l">
              <a:defRPr/>
            </a:pPr>
            <a:endParaRPr lang="en-US" sz="2800" dirty="0">
              <a:solidFill>
                <a:srgbClr val="000099"/>
              </a:solidFill>
              <a:latin typeface="Tahoma" pitchFamily="4" charset="0"/>
            </a:endParaRPr>
          </a:p>
          <a:p>
            <a:pPr marL="457200" indent="-457200" algn="l">
              <a:defRPr/>
            </a:pPr>
            <a:r>
              <a:rPr lang="en-US" sz="2800" dirty="0">
                <a:solidFill>
                  <a:srgbClr val="000099"/>
                </a:solidFill>
                <a:latin typeface="Tahoma" pitchFamily="4" charset="0"/>
              </a:rPr>
              <a:t>	</a:t>
            </a:r>
            <a:endParaRPr lang="en-US" sz="2800" b="1" dirty="0">
              <a:solidFill>
                <a:srgbClr val="000099"/>
              </a:solidFill>
              <a:latin typeface="Tahoma" pitchFamily="4" charset="0"/>
            </a:endParaRPr>
          </a:p>
          <a:p>
            <a:pPr marL="457200" indent="-457200" algn="l">
              <a:defRPr/>
            </a:pPr>
            <a:endParaRPr lang="en-US" sz="2800" dirty="0">
              <a:solidFill>
                <a:srgbClr val="000099"/>
              </a:solidFill>
              <a:latin typeface="Tahoma" pitchFamily="4" charset="0"/>
            </a:endParaRPr>
          </a:p>
          <a:p>
            <a:pPr marL="457200" indent="-457200" algn="l">
              <a:buFont typeface="Arial"/>
              <a:buChar char="•"/>
              <a:defRPr/>
            </a:pPr>
            <a:endParaRPr lang="en-US" sz="2800" dirty="0">
              <a:solidFill>
                <a:srgbClr val="000099"/>
              </a:solidFill>
              <a:latin typeface="Tahoma" pitchFamily="4" charset="0"/>
            </a:endParaRPr>
          </a:p>
          <a:p>
            <a:pPr marL="457200" indent="-457200" algn="l">
              <a:defRPr/>
            </a:pPr>
            <a:r>
              <a:rPr lang="en-US" sz="2800" dirty="0">
                <a:solidFill>
                  <a:srgbClr val="000099"/>
                </a:solidFill>
                <a:latin typeface="Tahoma" pitchFamily="4" charset="0"/>
              </a:rPr>
              <a:t> </a:t>
            </a:r>
          </a:p>
          <a:p>
            <a:pPr marL="457200" indent="-457200" algn="l">
              <a:buFont typeface="Arial" panose="020B0604020202020204" pitchFamily="34" charset="0"/>
              <a:buChar char="•"/>
              <a:defRPr/>
            </a:pPr>
            <a:endParaRPr lang="en-US" dirty="0"/>
          </a:p>
        </p:txBody>
      </p:sp>
      <p:sp>
        <p:nvSpPr>
          <p:cNvPr id="5" name="Subtitle 2"/>
          <p:cNvSpPr txBox="1">
            <a:spLocks/>
          </p:cNvSpPr>
          <p:nvPr/>
        </p:nvSpPr>
        <p:spPr bwMode="auto">
          <a:xfrm>
            <a:off x="1752600" y="284137"/>
            <a:ext cx="5867400" cy="858864"/>
          </a:xfrm>
          <a:prstGeom prst="rect">
            <a:avLst/>
          </a:prstGeom>
          <a:noFill/>
          <a:ln w="9525">
            <a:noFill/>
            <a:miter lim="800000"/>
            <a:headEnd/>
            <a:tailEnd/>
          </a:ln>
        </p:spPr>
        <p:txBody>
          <a:bodyPr/>
          <a:lstStyle>
            <a:lvl1pPr marL="0" indent="0" algn="ctr" rtl="0" eaLnBrk="0" fontAlgn="base" hangingPunct="0">
              <a:spcBef>
                <a:spcPct val="20000"/>
              </a:spcBef>
              <a:spcAft>
                <a:spcPct val="0"/>
              </a:spcAft>
              <a:buClr>
                <a:srgbClr val="0033CC"/>
              </a:buClr>
              <a:buFont typeface="Arial" charset="0"/>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rgbClr val="0033CC"/>
              </a:buClr>
              <a:buFont typeface="Wingdings" pitchFamily="2" charset="2"/>
              <a:buNone/>
              <a:defRPr sz="2800">
                <a:solidFill>
                  <a:schemeClr val="tx1"/>
                </a:solidFill>
                <a:latin typeface="Times New Roman" pitchFamily="18" charset="0"/>
              </a:defRPr>
            </a:lvl2pPr>
            <a:lvl3pPr marL="914400" indent="0" algn="ctr" rtl="0" eaLnBrk="0" fontAlgn="base" hangingPunct="0">
              <a:spcBef>
                <a:spcPct val="20000"/>
              </a:spcBef>
              <a:spcAft>
                <a:spcPct val="0"/>
              </a:spcAft>
              <a:buClr>
                <a:srgbClr val="0033CC"/>
              </a:buClr>
              <a:buNone/>
              <a:defRPr sz="2400">
                <a:solidFill>
                  <a:schemeClr val="tx1"/>
                </a:solidFill>
                <a:latin typeface="Times New Roman" pitchFamily="18" charset="0"/>
              </a:defRPr>
            </a:lvl3pPr>
            <a:lvl4pPr marL="1371600" indent="0" algn="ctr" rtl="0" eaLnBrk="0" fontAlgn="base" hangingPunct="0">
              <a:spcBef>
                <a:spcPct val="20000"/>
              </a:spcBef>
              <a:spcAft>
                <a:spcPct val="0"/>
              </a:spcAft>
              <a:buClr>
                <a:srgbClr val="0033CC"/>
              </a:buClr>
              <a:buFont typeface="Wingdings" pitchFamily="2" charset="2"/>
              <a:buNone/>
              <a:defRPr sz="2000">
                <a:solidFill>
                  <a:schemeClr val="tx1"/>
                </a:solidFill>
                <a:latin typeface="Times New Roman" pitchFamily="18" charset="0"/>
              </a:defRPr>
            </a:lvl4pPr>
            <a:lvl5pPr marL="1828800" indent="0" algn="ctr" rtl="0" eaLnBrk="0" fontAlgn="base" hangingPunct="0">
              <a:spcBef>
                <a:spcPct val="20000"/>
              </a:spcBef>
              <a:spcAft>
                <a:spcPct val="0"/>
              </a:spcAft>
              <a:buNone/>
              <a:defRPr>
                <a:solidFill>
                  <a:schemeClr val="tx1"/>
                </a:solidFill>
                <a:latin typeface="Arial" charset="0"/>
              </a:defRPr>
            </a:lvl5pPr>
            <a:lvl6pPr marL="2286000" indent="0" algn="ctr" rtl="0" eaLnBrk="1" fontAlgn="base" hangingPunct="1">
              <a:spcBef>
                <a:spcPct val="20000"/>
              </a:spcBef>
              <a:spcAft>
                <a:spcPct val="0"/>
              </a:spcAft>
              <a:buNone/>
              <a:defRPr>
                <a:solidFill>
                  <a:schemeClr val="tx1"/>
                </a:solidFill>
                <a:latin typeface="Arial" charset="0"/>
              </a:defRPr>
            </a:lvl6pPr>
            <a:lvl7pPr marL="2743200" indent="0" algn="ctr" rtl="0" eaLnBrk="1" fontAlgn="base" hangingPunct="1">
              <a:spcBef>
                <a:spcPct val="20000"/>
              </a:spcBef>
              <a:spcAft>
                <a:spcPct val="0"/>
              </a:spcAft>
              <a:buNone/>
              <a:defRPr>
                <a:solidFill>
                  <a:schemeClr val="tx1"/>
                </a:solidFill>
                <a:latin typeface="Arial" charset="0"/>
              </a:defRPr>
            </a:lvl7pPr>
            <a:lvl8pPr marL="3200400" indent="0" algn="ctr" rtl="0" eaLnBrk="1" fontAlgn="base" hangingPunct="1">
              <a:spcBef>
                <a:spcPct val="20000"/>
              </a:spcBef>
              <a:spcAft>
                <a:spcPct val="0"/>
              </a:spcAft>
              <a:buNone/>
              <a:defRPr>
                <a:solidFill>
                  <a:schemeClr val="tx1"/>
                </a:solidFill>
                <a:latin typeface="Arial" charset="0"/>
              </a:defRPr>
            </a:lvl8pPr>
            <a:lvl9pPr marL="3657600" indent="0" algn="ctr" rtl="0" eaLnBrk="1" fontAlgn="base" hangingPunct="1">
              <a:spcBef>
                <a:spcPct val="20000"/>
              </a:spcBef>
              <a:spcAft>
                <a:spcPct val="0"/>
              </a:spcAft>
              <a:buNone/>
              <a:defRPr>
                <a:solidFill>
                  <a:schemeClr val="tx1"/>
                </a:solidFill>
                <a:latin typeface="Arial" charset="0"/>
              </a:defRPr>
            </a:lvl9pPr>
          </a:lstStyle>
          <a:p>
            <a:pPr>
              <a:defRPr/>
            </a:pPr>
            <a:r>
              <a:rPr lang="en-US" sz="3600" b="1" kern="0" dirty="0">
                <a:solidFill>
                  <a:srgbClr val="000099"/>
                </a:solidFill>
                <a:effectLst>
                  <a:outerShdw blurRad="38100" dist="38100" dir="2700000" algn="tl">
                    <a:srgbClr val="C0C0C0"/>
                  </a:outerShdw>
                </a:effectLst>
                <a:latin typeface="Tahoma" pitchFamily="4" charset="0"/>
                <a:ea typeface="+mj-ea"/>
                <a:cs typeface="+mj-cs"/>
              </a:rPr>
              <a:t>Key forms you will use</a:t>
            </a:r>
            <a:endParaRPr lang="en-US" sz="3600" kern="0" dirty="0"/>
          </a:p>
        </p:txBody>
      </p:sp>
      <p:sp>
        <p:nvSpPr>
          <p:cNvPr id="2" name="Slide Number Placeholder 1"/>
          <p:cNvSpPr>
            <a:spLocks noGrp="1"/>
          </p:cNvSpPr>
          <p:nvPr>
            <p:ph type="sldNum" sz="quarter" idx="12"/>
          </p:nvPr>
        </p:nvSpPr>
        <p:spPr/>
        <p:txBody>
          <a:bodyPr/>
          <a:lstStyle/>
          <a:p>
            <a:pPr>
              <a:defRPr/>
            </a:pPr>
            <a:fld id="{9559D636-20F6-4DC3-BD05-A7D811C1CF08}" type="slidenum">
              <a:rPr lang="en-US" smtClean="0"/>
              <a:pPr>
                <a:defRPr/>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126" y="609600"/>
            <a:ext cx="7986147" cy="762000"/>
          </a:xfrm>
        </p:spPr>
        <p:txBody>
          <a:bodyPr/>
          <a:lstStyle/>
          <a:p>
            <a:pPr>
              <a:defRPr/>
            </a:pPr>
            <a:r>
              <a:rPr lang="en-US" sz="4000" dirty="0"/>
              <a:t>This is all open source material</a:t>
            </a:r>
          </a:p>
        </p:txBody>
      </p:sp>
      <p:sp>
        <p:nvSpPr>
          <p:cNvPr id="3" name="Subtitle 2"/>
          <p:cNvSpPr>
            <a:spLocks noGrp="1"/>
          </p:cNvSpPr>
          <p:nvPr>
            <p:ph type="subTitle" idx="1"/>
          </p:nvPr>
        </p:nvSpPr>
        <p:spPr>
          <a:xfrm>
            <a:off x="716473" y="1371600"/>
            <a:ext cx="7924800" cy="4911025"/>
          </a:xfrm>
        </p:spPr>
        <p:txBody>
          <a:bodyPr/>
          <a:lstStyle/>
          <a:p>
            <a:pPr marL="457200" indent="-457200" algn="l">
              <a:buFont typeface="Arial" panose="020B0604020202020204" pitchFamily="34" charset="0"/>
              <a:buChar char="•"/>
              <a:defRPr/>
            </a:pPr>
            <a:r>
              <a:rPr lang="en-US" dirty="0">
                <a:latin typeface="Arial" panose="020B0604020202020204" pitchFamily="34" charset="0"/>
                <a:cs typeface="Arial" panose="020B0604020202020204" pitchFamily="34" charset="0"/>
              </a:rPr>
              <a:t>Before starting, here is your first homework assignment: HW #1</a:t>
            </a:r>
          </a:p>
          <a:p>
            <a:pPr marL="914400" lvl="1" indent="-457200" algn="l">
              <a:buFont typeface="Arial" panose="020B0604020202020204" pitchFamily="34" charset="0"/>
              <a:buChar char="•"/>
              <a:defRPr/>
            </a:pPr>
            <a:r>
              <a:rPr lang="en-US" dirty="0">
                <a:latin typeface="Arial" panose="020B0604020202020204" pitchFamily="34" charset="0"/>
                <a:cs typeface="Arial" panose="020B0604020202020204" pitchFamily="34" charset="0"/>
              </a:rPr>
              <a:t>1) Take out phone, if not already out.</a:t>
            </a:r>
          </a:p>
          <a:p>
            <a:pPr marL="914400" lvl="1" indent="-457200" algn="l">
              <a:buFont typeface="Arial" panose="020B0604020202020204" pitchFamily="34" charset="0"/>
              <a:buChar char="•"/>
              <a:defRPr/>
            </a:pPr>
            <a:r>
              <a:rPr lang="en-US" dirty="0">
                <a:latin typeface="Arial" panose="020B0604020202020204" pitchFamily="34" charset="0"/>
                <a:cs typeface="Arial" panose="020B0604020202020204" pitchFamily="34" charset="0"/>
              </a:rPr>
              <a:t>2) Go to Google and type “VA Know”.</a:t>
            </a:r>
          </a:p>
          <a:p>
            <a:pPr marL="914400" lvl="1" indent="-457200" algn="l">
              <a:buFont typeface="Arial" panose="020B0604020202020204" pitchFamily="34" charset="0"/>
              <a:buChar char="•"/>
              <a:defRPr/>
            </a:pPr>
            <a:r>
              <a:rPr lang="en-US" dirty="0">
                <a:latin typeface="Arial" panose="020B0604020202020204" pitchFamily="34" charset="0"/>
                <a:cs typeface="Arial" panose="020B0604020202020204" pitchFamily="34" charset="0"/>
              </a:rPr>
              <a:t>3) Hit the link for M21-1 Adjudication…</a:t>
            </a:r>
          </a:p>
          <a:p>
            <a:pPr marL="914400" lvl="1" indent="-457200" algn="l">
              <a:buFont typeface="Arial" panose="020B0604020202020204" pitchFamily="34" charset="0"/>
              <a:buChar char="•"/>
              <a:defRPr/>
            </a:pPr>
            <a:r>
              <a:rPr lang="en-US" dirty="0">
                <a:latin typeface="Arial" panose="020B0604020202020204" pitchFamily="34" charset="0"/>
                <a:cs typeface="Arial" panose="020B0604020202020204" pitchFamily="34" charset="0"/>
              </a:rPr>
              <a:t>4) Start exploring the topics/search bar</a:t>
            </a:r>
          </a:p>
          <a:p>
            <a:pPr lvl="1" algn="l">
              <a:defRPr/>
            </a:pPr>
            <a:r>
              <a:rPr lang="en-US" sz="3200" dirty="0">
                <a:latin typeface="Arial" panose="020B0604020202020204" pitchFamily="34" charset="0"/>
                <a:cs typeface="Arial" panose="020B0604020202020204" pitchFamily="34" charset="0"/>
              </a:rPr>
              <a:t>HW #2</a:t>
            </a:r>
          </a:p>
          <a:p>
            <a:pPr marL="914400" lvl="1" indent="-457200" algn="l">
              <a:buFont typeface="Arial" panose="020B0604020202020204" pitchFamily="34" charset="0"/>
              <a:buChar char="•"/>
              <a:defRPr/>
            </a:pPr>
            <a:r>
              <a:rPr lang="en-US" dirty="0">
                <a:latin typeface="Arial" panose="020B0604020202020204" pitchFamily="34" charset="0"/>
                <a:cs typeface="Arial" panose="020B0604020202020204" pitchFamily="34" charset="0"/>
              </a:rPr>
              <a:t>Build your VA literacy for yourself and share/teach three others not here today.   </a:t>
            </a:r>
          </a:p>
        </p:txBody>
      </p:sp>
      <p:sp>
        <p:nvSpPr>
          <p:cNvPr id="4" name="Slide Number Placeholder 3"/>
          <p:cNvSpPr>
            <a:spLocks noGrp="1"/>
          </p:cNvSpPr>
          <p:nvPr>
            <p:ph type="sldNum" sz="quarter" idx="12"/>
          </p:nvPr>
        </p:nvSpPr>
        <p:spPr/>
        <p:txBody>
          <a:bodyPr/>
          <a:lstStyle/>
          <a:p>
            <a:pPr>
              <a:defRPr/>
            </a:pPr>
            <a:fld id="{9559D636-20F6-4DC3-BD05-A7D811C1CF08}" type="slidenum">
              <a:rPr lang="en-US" smtClean="0"/>
              <a:pPr>
                <a:defRPr/>
              </a:pPr>
              <a:t>2</a:t>
            </a:fld>
            <a:endParaRPr lang="en-US"/>
          </a:p>
        </p:txBody>
      </p:sp>
    </p:spTree>
    <p:extLst>
      <p:ext uri="{BB962C8B-B14F-4D97-AF65-F5344CB8AC3E}">
        <p14:creationId xmlns:p14="http://schemas.microsoft.com/office/powerpoint/2010/main" val="3781307672"/>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610600" cy="5410200"/>
          </a:xfrm>
        </p:spPr>
        <p:txBody>
          <a:bodyPr/>
          <a:lstStyle/>
          <a:p>
            <a:pPr marL="457200" indent="-457200" algn="l">
              <a:buFont typeface="Arial"/>
              <a:buChar char="•"/>
              <a:defRPr/>
            </a:pPr>
            <a:r>
              <a:rPr lang="en-US" sz="2800" u="sng" dirty="0">
                <a:solidFill>
                  <a:srgbClr val="FF0000"/>
                </a:solidFill>
                <a:uFill>
                  <a:solidFill>
                    <a:srgbClr val="FF0000"/>
                  </a:solidFill>
                </a:uFill>
                <a:latin typeface="Tahoma" pitchFamily="4" charset="0"/>
              </a:rPr>
              <a:t>21-4142/a</a:t>
            </a:r>
            <a:r>
              <a:rPr lang="en-US" sz="2800" dirty="0">
                <a:solidFill>
                  <a:srgbClr val="000099"/>
                </a:solidFill>
                <a:latin typeface="Tahoma" pitchFamily="4" charset="0"/>
              </a:rPr>
              <a:t> For release of Private Medical Records and from Vet Centers. (Excellent facilities and resources)</a:t>
            </a:r>
          </a:p>
          <a:p>
            <a:pPr marL="457200" indent="-457200" algn="l">
              <a:buFont typeface="Arial"/>
              <a:buChar char="•"/>
              <a:defRPr/>
            </a:pPr>
            <a:r>
              <a:rPr lang="en-US" sz="2800" u="sng" dirty="0">
                <a:solidFill>
                  <a:srgbClr val="FF0000"/>
                </a:solidFill>
                <a:uFill>
                  <a:solidFill>
                    <a:srgbClr val="FF0000"/>
                  </a:solidFill>
                </a:uFill>
                <a:latin typeface="Tahoma" pitchFamily="4" charset="0"/>
              </a:rPr>
              <a:t>21-674</a:t>
            </a:r>
            <a:r>
              <a:rPr lang="en-US" sz="2800" dirty="0">
                <a:solidFill>
                  <a:srgbClr val="000099"/>
                </a:solidFill>
                <a:latin typeface="Tahoma" pitchFamily="4" charset="0"/>
              </a:rPr>
              <a:t> Request Approval of School Attendance: Send right before 18</a:t>
            </a:r>
            <a:r>
              <a:rPr lang="en-US" sz="2800" baseline="30000" dirty="0">
                <a:solidFill>
                  <a:srgbClr val="000099"/>
                </a:solidFill>
                <a:latin typeface="Tahoma" pitchFamily="4" charset="0"/>
              </a:rPr>
              <a:t>th</a:t>
            </a:r>
            <a:r>
              <a:rPr lang="en-US" sz="2800" dirty="0">
                <a:solidFill>
                  <a:srgbClr val="000099"/>
                </a:solidFill>
                <a:latin typeface="Tahoma" pitchFamily="4" charset="0"/>
              </a:rPr>
              <a:t> Birthday (high school) For college send right after start of semester.</a:t>
            </a:r>
          </a:p>
          <a:p>
            <a:pPr marL="457200" indent="-457200" algn="l">
              <a:buFont typeface="Arial" panose="020B0604020202020204" pitchFamily="34" charset="0"/>
              <a:buChar char="•"/>
              <a:defRPr/>
            </a:pPr>
            <a:r>
              <a:rPr lang="en-US" sz="2800" u="sng" dirty="0">
                <a:solidFill>
                  <a:srgbClr val="FF0000"/>
                </a:solidFill>
                <a:uFill>
                  <a:solidFill>
                    <a:srgbClr val="FF0000"/>
                  </a:solidFill>
                </a:uFill>
                <a:latin typeface="Tahoma" pitchFamily="4" charset="0"/>
              </a:rPr>
              <a:t>21-0960-XX</a:t>
            </a:r>
            <a:r>
              <a:rPr lang="en-US" sz="2800" dirty="0">
                <a:solidFill>
                  <a:srgbClr val="000099"/>
                </a:solidFill>
                <a:latin typeface="Tahoma" pitchFamily="4" charset="0"/>
              </a:rPr>
              <a:t> Disability Benefits Quest. (DBQ) There are  several (</a:t>
            </a:r>
            <a:r>
              <a:rPr lang="en-US" sz="2400" dirty="0">
                <a:solidFill>
                  <a:srgbClr val="000099"/>
                </a:solidFill>
                <a:latin typeface="Tahoma" pitchFamily="4" charset="0"/>
              </a:rPr>
              <a:t>think</a:t>
            </a:r>
            <a:r>
              <a:rPr lang="en-US" sz="2800" dirty="0">
                <a:solidFill>
                  <a:srgbClr val="000099"/>
                </a:solidFill>
                <a:latin typeface="Tahoma" pitchFamily="4" charset="0"/>
              </a:rPr>
              <a:t> “specialists”) Ex: Cardio, Neurology, Knee. Used for C&amp;P exams at VAMC, used to be public use, but fraud stopped release.</a:t>
            </a:r>
          </a:p>
          <a:p>
            <a:pPr marL="457200" indent="-457200" algn="l">
              <a:buFont typeface="Arial"/>
              <a:buChar char="•"/>
              <a:defRPr/>
            </a:pPr>
            <a:r>
              <a:rPr lang="en-US" sz="2800" u="sng" dirty="0">
                <a:solidFill>
                  <a:srgbClr val="FF0000"/>
                </a:solidFill>
                <a:uFill>
                  <a:solidFill>
                    <a:srgbClr val="FF0000"/>
                  </a:solidFill>
                </a:uFill>
                <a:latin typeface="Tahoma" pitchFamily="4" charset="0"/>
              </a:rPr>
              <a:t>21-0781</a:t>
            </a:r>
            <a:r>
              <a:rPr lang="en-US" sz="2800" dirty="0">
                <a:solidFill>
                  <a:srgbClr val="000099"/>
                </a:solidFill>
                <a:latin typeface="Tahoma" pitchFamily="4" charset="0"/>
              </a:rPr>
              <a:t> PTSD Stressor Questionnaire</a:t>
            </a:r>
          </a:p>
          <a:p>
            <a:pPr marL="457200" indent="-457200" algn="l">
              <a:buFont typeface="Arial"/>
              <a:buChar char="•"/>
              <a:defRPr/>
            </a:pPr>
            <a:endParaRPr lang="en-US" dirty="0">
              <a:solidFill>
                <a:srgbClr val="000099"/>
              </a:solidFill>
              <a:latin typeface="Tahoma" pitchFamily="4" charset="0"/>
            </a:endParaRPr>
          </a:p>
          <a:p>
            <a:pPr marL="457200" indent="-457200" algn="l">
              <a:buFont typeface="Arial"/>
              <a:buChar char="•"/>
              <a:defRPr/>
            </a:pPr>
            <a:endParaRPr lang="en-US" sz="2800" dirty="0">
              <a:solidFill>
                <a:srgbClr val="000099"/>
              </a:solidFill>
              <a:latin typeface="Tahoma" pitchFamily="4" charset="0"/>
            </a:endParaRPr>
          </a:p>
          <a:p>
            <a:pPr marL="457200" indent="-457200" algn="l">
              <a:defRPr/>
            </a:pPr>
            <a:endParaRPr lang="en-US" sz="2800" dirty="0">
              <a:solidFill>
                <a:srgbClr val="000099"/>
              </a:solidFill>
              <a:latin typeface="Tahoma" pitchFamily="4" charset="0"/>
            </a:endParaRPr>
          </a:p>
          <a:p>
            <a:pPr marL="457200" indent="-457200" algn="l">
              <a:defRPr/>
            </a:pPr>
            <a:r>
              <a:rPr lang="en-US" sz="2800" dirty="0">
                <a:solidFill>
                  <a:srgbClr val="000099"/>
                </a:solidFill>
                <a:latin typeface="Tahoma" pitchFamily="4" charset="0"/>
              </a:rPr>
              <a:t>	</a:t>
            </a:r>
            <a:endParaRPr lang="en-US" sz="2800" b="1" dirty="0">
              <a:solidFill>
                <a:srgbClr val="000099"/>
              </a:solidFill>
              <a:latin typeface="Tahoma" pitchFamily="4" charset="0"/>
            </a:endParaRPr>
          </a:p>
          <a:p>
            <a:pPr marL="457200" indent="-457200" algn="l">
              <a:defRPr/>
            </a:pPr>
            <a:endParaRPr lang="en-US" sz="2800" dirty="0">
              <a:solidFill>
                <a:srgbClr val="000099"/>
              </a:solidFill>
              <a:latin typeface="Tahoma" pitchFamily="4" charset="0"/>
            </a:endParaRPr>
          </a:p>
          <a:p>
            <a:pPr marL="457200" indent="-457200" algn="l">
              <a:buFont typeface="Arial"/>
              <a:buChar char="•"/>
              <a:defRPr/>
            </a:pPr>
            <a:endParaRPr lang="en-US" sz="2800" dirty="0">
              <a:solidFill>
                <a:srgbClr val="000099"/>
              </a:solidFill>
              <a:latin typeface="Tahoma" pitchFamily="4" charset="0"/>
            </a:endParaRPr>
          </a:p>
          <a:p>
            <a:pPr marL="457200" indent="-457200" algn="l">
              <a:defRPr/>
            </a:pPr>
            <a:r>
              <a:rPr lang="en-US" sz="2800" dirty="0">
                <a:solidFill>
                  <a:srgbClr val="000099"/>
                </a:solidFill>
                <a:latin typeface="Tahoma" pitchFamily="4" charset="0"/>
              </a:rPr>
              <a:t> </a:t>
            </a:r>
          </a:p>
          <a:p>
            <a:pPr marL="457200" indent="-457200" algn="l">
              <a:buFont typeface="Arial" panose="020B0604020202020204" pitchFamily="34" charset="0"/>
              <a:buChar char="•"/>
              <a:defRPr/>
            </a:pPr>
            <a:endParaRPr lang="en-US" dirty="0"/>
          </a:p>
        </p:txBody>
      </p:sp>
      <p:sp>
        <p:nvSpPr>
          <p:cNvPr id="5" name="Subtitle 2"/>
          <p:cNvSpPr txBox="1">
            <a:spLocks/>
          </p:cNvSpPr>
          <p:nvPr/>
        </p:nvSpPr>
        <p:spPr bwMode="auto">
          <a:xfrm>
            <a:off x="1714500" y="381000"/>
            <a:ext cx="5943600" cy="685800"/>
          </a:xfrm>
          <a:prstGeom prst="rect">
            <a:avLst/>
          </a:prstGeom>
          <a:noFill/>
          <a:ln w="9525">
            <a:noFill/>
            <a:miter lim="800000"/>
            <a:headEnd/>
            <a:tailEnd/>
          </a:ln>
        </p:spPr>
        <p:txBody>
          <a:bodyPr/>
          <a:lstStyle>
            <a:lvl1pPr marL="0" indent="0" algn="ctr" rtl="0" eaLnBrk="0" fontAlgn="base" hangingPunct="0">
              <a:spcBef>
                <a:spcPct val="20000"/>
              </a:spcBef>
              <a:spcAft>
                <a:spcPct val="0"/>
              </a:spcAft>
              <a:buClr>
                <a:srgbClr val="0033CC"/>
              </a:buClr>
              <a:buFont typeface="Arial" charset="0"/>
              <a:buNone/>
              <a:defRPr sz="3200">
                <a:solidFill>
                  <a:schemeClr val="tx1"/>
                </a:solidFill>
                <a:latin typeface="+mn-lt"/>
                <a:ea typeface="+mn-ea"/>
                <a:cs typeface="+mn-cs"/>
              </a:defRPr>
            </a:lvl1pPr>
            <a:lvl2pPr marL="457200" indent="0" algn="ctr" rtl="0" eaLnBrk="0" fontAlgn="base" hangingPunct="0">
              <a:spcBef>
                <a:spcPct val="20000"/>
              </a:spcBef>
              <a:spcAft>
                <a:spcPct val="0"/>
              </a:spcAft>
              <a:buClr>
                <a:srgbClr val="0033CC"/>
              </a:buClr>
              <a:buFont typeface="Wingdings" pitchFamily="2" charset="2"/>
              <a:buNone/>
              <a:defRPr sz="2800">
                <a:solidFill>
                  <a:schemeClr val="tx1"/>
                </a:solidFill>
                <a:latin typeface="Times New Roman" pitchFamily="18" charset="0"/>
              </a:defRPr>
            </a:lvl2pPr>
            <a:lvl3pPr marL="914400" indent="0" algn="ctr" rtl="0" eaLnBrk="0" fontAlgn="base" hangingPunct="0">
              <a:spcBef>
                <a:spcPct val="20000"/>
              </a:spcBef>
              <a:spcAft>
                <a:spcPct val="0"/>
              </a:spcAft>
              <a:buClr>
                <a:srgbClr val="0033CC"/>
              </a:buClr>
              <a:buNone/>
              <a:defRPr sz="2400">
                <a:solidFill>
                  <a:schemeClr val="tx1"/>
                </a:solidFill>
                <a:latin typeface="Times New Roman" pitchFamily="18" charset="0"/>
              </a:defRPr>
            </a:lvl3pPr>
            <a:lvl4pPr marL="1371600" indent="0" algn="ctr" rtl="0" eaLnBrk="0" fontAlgn="base" hangingPunct="0">
              <a:spcBef>
                <a:spcPct val="20000"/>
              </a:spcBef>
              <a:spcAft>
                <a:spcPct val="0"/>
              </a:spcAft>
              <a:buClr>
                <a:srgbClr val="0033CC"/>
              </a:buClr>
              <a:buFont typeface="Wingdings" pitchFamily="2" charset="2"/>
              <a:buNone/>
              <a:defRPr sz="2000">
                <a:solidFill>
                  <a:schemeClr val="tx1"/>
                </a:solidFill>
                <a:latin typeface="Times New Roman" pitchFamily="18" charset="0"/>
              </a:defRPr>
            </a:lvl4pPr>
            <a:lvl5pPr marL="1828800" indent="0" algn="ctr" rtl="0" eaLnBrk="0" fontAlgn="base" hangingPunct="0">
              <a:spcBef>
                <a:spcPct val="20000"/>
              </a:spcBef>
              <a:spcAft>
                <a:spcPct val="0"/>
              </a:spcAft>
              <a:buNone/>
              <a:defRPr>
                <a:solidFill>
                  <a:schemeClr val="tx1"/>
                </a:solidFill>
                <a:latin typeface="Arial" charset="0"/>
              </a:defRPr>
            </a:lvl5pPr>
            <a:lvl6pPr marL="2286000" indent="0" algn="ctr" rtl="0" eaLnBrk="1" fontAlgn="base" hangingPunct="1">
              <a:spcBef>
                <a:spcPct val="20000"/>
              </a:spcBef>
              <a:spcAft>
                <a:spcPct val="0"/>
              </a:spcAft>
              <a:buNone/>
              <a:defRPr>
                <a:solidFill>
                  <a:schemeClr val="tx1"/>
                </a:solidFill>
                <a:latin typeface="Arial" charset="0"/>
              </a:defRPr>
            </a:lvl6pPr>
            <a:lvl7pPr marL="2743200" indent="0" algn="ctr" rtl="0" eaLnBrk="1" fontAlgn="base" hangingPunct="1">
              <a:spcBef>
                <a:spcPct val="20000"/>
              </a:spcBef>
              <a:spcAft>
                <a:spcPct val="0"/>
              </a:spcAft>
              <a:buNone/>
              <a:defRPr>
                <a:solidFill>
                  <a:schemeClr val="tx1"/>
                </a:solidFill>
                <a:latin typeface="Arial" charset="0"/>
              </a:defRPr>
            </a:lvl7pPr>
            <a:lvl8pPr marL="3200400" indent="0" algn="ctr" rtl="0" eaLnBrk="1" fontAlgn="base" hangingPunct="1">
              <a:spcBef>
                <a:spcPct val="20000"/>
              </a:spcBef>
              <a:spcAft>
                <a:spcPct val="0"/>
              </a:spcAft>
              <a:buNone/>
              <a:defRPr>
                <a:solidFill>
                  <a:schemeClr val="tx1"/>
                </a:solidFill>
                <a:latin typeface="Arial" charset="0"/>
              </a:defRPr>
            </a:lvl8pPr>
            <a:lvl9pPr marL="3657600" indent="0" algn="ctr" rtl="0" eaLnBrk="1" fontAlgn="base" hangingPunct="1">
              <a:spcBef>
                <a:spcPct val="20000"/>
              </a:spcBef>
              <a:spcAft>
                <a:spcPct val="0"/>
              </a:spcAft>
              <a:buNone/>
              <a:defRPr>
                <a:solidFill>
                  <a:schemeClr val="tx1"/>
                </a:solidFill>
                <a:latin typeface="Arial" charset="0"/>
              </a:defRPr>
            </a:lvl9pPr>
          </a:lstStyle>
          <a:p>
            <a:pPr>
              <a:defRPr/>
            </a:pPr>
            <a:r>
              <a:rPr lang="en-US" sz="3600" b="1" kern="0" dirty="0">
                <a:solidFill>
                  <a:srgbClr val="000099"/>
                </a:solidFill>
                <a:effectLst>
                  <a:outerShdw blurRad="38100" dist="38100" dir="2700000" algn="tl">
                    <a:srgbClr val="C0C0C0"/>
                  </a:outerShdw>
                </a:effectLst>
                <a:latin typeface="Tahoma" pitchFamily="4" charset="0"/>
                <a:ea typeface="+mj-ea"/>
                <a:cs typeface="+mj-cs"/>
              </a:rPr>
              <a:t>More forms to Know</a:t>
            </a:r>
            <a:endParaRPr lang="en-US" sz="3600" kern="0" dirty="0"/>
          </a:p>
        </p:txBody>
      </p:sp>
      <p:sp>
        <p:nvSpPr>
          <p:cNvPr id="2" name="Slide Number Placeholder 1"/>
          <p:cNvSpPr>
            <a:spLocks noGrp="1"/>
          </p:cNvSpPr>
          <p:nvPr>
            <p:ph type="sldNum" sz="quarter" idx="12"/>
          </p:nvPr>
        </p:nvSpPr>
        <p:spPr/>
        <p:txBody>
          <a:bodyPr/>
          <a:lstStyle/>
          <a:p>
            <a:pPr>
              <a:defRPr/>
            </a:pPr>
            <a:fld id="{9559D636-20F6-4DC3-BD05-A7D811C1CF08}" type="slidenum">
              <a:rPr lang="en-US" smtClean="0"/>
              <a:pPr>
                <a:defRPr/>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G_0864.m4v">
            <a:hlinkClick r:id="" action="ppaction://media"/>
          </p:cNvPr>
          <p:cNvPicPr>
            <a:picLocks noRot="1" noChangeAspect="1" noChangeArrowheads="1"/>
          </p:cNvPicPr>
          <p:nvPr>
            <a:videoFile r:link="rId1"/>
          </p:nvPr>
        </p:nvPicPr>
        <p:blipFill>
          <a:blip r:embed="rId4" cstate="print"/>
          <a:srcRect/>
          <a:stretch>
            <a:fillRect/>
          </a:stretch>
        </p:blipFill>
        <p:spPr bwMode="auto">
          <a:xfrm>
            <a:off x="533400" y="1600200"/>
            <a:ext cx="8077200" cy="4919663"/>
          </a:xfrm>
          <a:prstGeom prst="rect">
            <a:avLst/>
          </a:prstGeom>
          <a:noFill/>
          <a:ln w="9525">
            <a:noFill/>
            <a:miter lim="800000"/>
            <a:headEnd/>
            <a:tailEnd/>
          </a:ln>
        </p:spPr>
      </p:pic>
      <p:sp>
        <p:nvSpPr>
          <p:cNvPr id="19459" name="TextBox 2"/>
          <p:cNvSpPr txBox="1">
            <a:spLocks noChangeArrowheads="1"/>
          </p:cNvSpPr>
          <p:nvPr/>
        </p:nvSpPr>
        <p:spPr bwMode="auto">
          <a:xfrm>
            <a:off x="800100" y="319813"/>
            <a:ext cx="7543800" cy="1200329"/>
          </a:xfrm>
          <a:prstGeom prst="rect">
            <a:avLst/>
          </a:prstGeom>
          <a:noFill/>
          <a:ln w="9525">
            <a:noFill/>
            <a:miter lim="800000"/>
            <a:headEnd/>
            <a:tailEnd/>
          </a:ln>
        </p:spPr>
        <p:txBody>
          <a:bodyPr wrap="square">
            <a:spAutoFit/>
          </a:bodyPr>
          <a:lstStyle/>
          <a:p>
            <a:pPr algn="ctr"/>
            <a:r>
              <a:rPr lang="en-US" sz="2400" dirty="0"/>
              <a:t>DOD-Centric VA needs you to give USCG career details to help them realize what you have done and experienced!  (The VA understands convoy ops)</a:t>
            </a:r>
          </a:p>
        </p:txBody>
      </p:sp>
      <p:sp>
        <p:nvSpPr>
          <p:cNvPr id="3" name="Slide Number Placeholder 2"/>
          <p:cNvSpPr>
            <a:spLocks noGrp="1"/>
          </p:cNvSpPr>
          <p:nvPr>
            <p:ph type="sldNum" sz="quarter" idx="12"/>
          </p:nvPr>
        </p:nvSpPr>
        <p:spPr/>
        <p:txBody>
          <a:bodyPr/>
          <a:lstStyle/>
          <a:p>
            <a:pPr>
              <a:defRPr/>
            </a:pPr>
            <a:fld id="{F7B3C834-FFA5-4226-BA5D-6001D1FC756E}" type="slidenum">
              <a:rPr lang="en-US" smtClean="0"/>
              <a:pPr>
                <a:defRPr/>
              </a:pPr>
              <a:t>21</a:t>
            </a:fld>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G_9276.m4v">
            <a:hlinkClick r:id="" action="ppaction://media"/>
          </p:cNvPr>
          <p:cNvPicPr>
            <a:picLocks noRot="1" noChangeAspect="1" noChangeArrowheads="1"/>
          </p:cNvPicPr>
          <p:nvPr>
            <a:videoFile r:link="rId1"/>
          </p:nvPr>
        </p:nvPicPr>
        <p:blipFill>
          <a:blip r:embed="rId4" cstate="print"/>
          <a:srcRect/>
          <a:stretch>
            <a:fillRect/>
          </a:stretch>
        </p:blipFill>
        <p:spPr bwMode="auto">
          <a:xfrm>
            <a:off x="3048000" y="2270502"/>
            <a:ext cx="3048000" cy="4435098"/>
          </a:xfrm>
          <a:prstGeom prst="rect">
            <a:avLst/>
          </a:prstGeom>
          <a:noFill/>
          <a:ln w="9525">
            <a:noFill/>
            <a:miter lim="800000"/>
            <a:headEnd/>
            <a:tailEnd/>
          </a:ln>
        </p:spPr>
      </p:pic>
      <p:sp>
        <p:nvSpPr>
          <p:cNvPr id="5" name="Rectangle 4"/>
          <p:cNvSpPr/>
          <p:nvPr/>
        </p:nvSpPr>
        <p:spPr>
          <a:xfrm>
            <a:off x="533400" y="1195318"/>
            <a:ext cx="8153400" cy="830997"/>
          </a:xfrm>
          <a:prstGeom prst="rect">
            <a:avLst/>
          </a:prstGeom>
        </p:spPr>
        <p:txBody>
          <a:bodyPr wrap="square">
            <a:spAutoFit/>
          </a:bodyPr>
          <a:lstStyle/>
          <a:p>
            <a:pPr algn="ctr">
              <a:defRPr/>
            </a:pPr>
            <a:r>
              <a:rPr lang="en-US" sz="2400" kern="0" dirty="0"/>
              <a:t>To some at VA, this would just be a boat ride – So provide your job details. </a:t>
            </a:r>
            <a:r>
              <a:rPr lang="en-US" sz="2400" b="1" u="sng" kern="0" dirty="0"/>
              <a:t>Clarity</a:t>
            </a:r>
            <a:r>
              <a:rPr lang="en-US" sz="2400" kern="0" dirty="0"/>
              <a:t> of your documentation matters!</a:t>
            </a:r>
          </a:p>
        </p:txBody>
      </p:sp>
      <p:sp>
        <p:nvSpPr>
          <p:cNvPr id="20484" name="TextBox 5"/>
          <p:cNvSpPr txBox="1">
            <a:spLocks noChangeArrowheads="1"/>
          </p:cNvSpPr>
          <p:nvPr/>
        </p:nvSpPr>
        <p:spPr bwMode="auto">
          <a:xfrm>
            <a:off x="2133600" y="304800"/>
            <a:ext cx="4876800" cy="646331"/>
          </a:xfrm>
          <a:prstGeom prst="rect">
            <a:avLst/>
          </a:prstGeom>
          <a:noFill/>
          <a:ln w="9525">
            <a:noFill/>
            <a:miter lim="800000"/>
            <a:headEnd/>
            <a:tailEnd/>
          </a:ln>
        </p:spPr>
        <p:txBody>
          <a:bodyPr>
            <a:spAutoFit/>
          </a:bodyPr>
          <a:lstStyle/>
          <a:p>
            <a:pPr algn="ctr"/>
            <a:r>
              <a:rPr lang="en-US" sz="3600" b="1" dirty="0">
                <a:solidFill>
                  <a:srgbClr val="000099"/>
                </a:solidFill>
                <a:latin typeface="Tahoma" pitchFamily="34" charset="0"/>
              </a:rPr>
              <a:t>Compensation</a:t>
            </a:r>
            <a:endParaRPr lang="en-US" sz="3200" dirty="0"/>
          </a:p>
        </p:txBody>
      </p:sp>
      <p:sp>
        <p:nvSpPr>
          <p:cNvPr id="3" name="Slide Number Placeholder 2"/>
          <p:cNvSpPr>
            <a:spLocks noGrp="1"/>
          </p:cNvSpPr>
          <p:nvPr>
            <p:ph type="sldNum" sz="quarter" idx="12"/>
          </p:nvPr>
        </p:nvSpPr>
        <p:spPr/>
        <p:txBody>
          <a:bodyPr/>
          <a:lstStyle/>
          <a:p>
            <a:pPr>
              <a:defRPr/>
            </a:pPr>
            <a:fld id="{F7B3C834-FFA5-4226-BA5D-6001D1FC756E}" type="slidenum">
              <a:rPr lang="en-US" smtClean="0"/>
              <a:pPr>
                <a:defRPr/>
              </a:pPr>
              <a:t>22</a:t>
            </a:fld>
            <a:endParaRPr lang="en-US"/>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TextBox 3"/>
          <p:cNvSpPr txBox="1">
            <a:spLocks noChangeArrowheads="1"/>
          </p:cNvSpPr>
          <p:nvPr/>
        </p:nvSpPr>
        <p:spPr bwMode="auto">
          <a:xfrm>
            <a:off x="2209117" y="290155"/>
            <a:ext cx="4876800" cy="646331"/>
          </a:xfrm>
          <a:prstGeom prst="rect">
            <a:avLst/>
          </a:prstGeom>
          <a:noFill/>
          <a:ln w="9525">
            <a:noFill/>
            <a:miter lim="800000"/>
            <a:headEnd/>
            <a:tailEnd/>
          </a:ln>
        </p:spPr>
        <p:txBody>
          <a:bodyPr>
            <a:spAutoFit/>
          </a:bodyPr>
          <a:lstStyle/>
          <a:p>
            <a:pPr algn="ctr"/>
            <a:r>
              <a:rPr lang="en-US" sz="3600" b="1" dirty="0">
                <a:solidFill>
                  <a:srgbClr val="000099"/>
                </a:solidFill>
                <a:latin typeface="Tahoma" pitchFamily="34" charset="0"/>
              </a:rPr>
              <a:t>USCG is Unique </a:t>
            </a:r>
            <a:endParaRPr lang="en-US" sz="3600" dirty="0"/>
          </a:p>
        </p:txBody>
      </p:sp>
      <p:sp>
        <p:nvSpPr>
          <p:cNvPr id="7" name="Rectangle 6"/>
          <p:cNvSpPr/>
          <p:nvPr/>
        </p:nvSpPr>
        <p:spPr>
          <a:xfrm>
            <a:off x="304800" y="1219200"/>
            <a:ext cx="8382000" cy="830997"/>
          </a:xfrm>
          <a:prstGeom prst="rect">
            <a:avLst/>
          </a:prstGeom>
        </p:spPr>
        <p:txBody>
          <a:bodyPr wrap="square">
            <a:spAutoFit/>
          </a:bodyPr>
          <a:lstStyle/>
          <a:p>
            <a:pPr algn="ctr">
              <a:defRPr/>
            </a:pPr>
            <a:r>
              <a:rPr lang="en-US" sz="2400" kern="0" dirty="0"/>
              <a:t>Your CG claim might be the first for a VA employee. </a:t>
            </a:r>
          </a:p>
          <a:p>
            <a:pPr algn="ctr">
              <a:defRPr/>
            </a:pPr>
            <a:r>
              <a:rPr lang="en-US" sz="2400" kern="0" dirty="0"/>
              <a:t>You docs will teach them about your experience. </a:t>
            </a:r>
          </a:p>
        </p:txBody>
      </p:sp>
      <p:sp>
        <p:nvSpPr>
          <p:cNvPr id="8" name="Rectangle 2"/>
          <p:cNvSpPr txBox="1">
            <a:spLocks noChangeArrowheads="1"/>
          </p:cNvSpPr>
          <p:nvPr/>
        </p:nvSpPr>
        <p:spPr bwMode="auto">
          <a:xfrm>
            <a:off x="171393" y="2050197"/>
            <a:ext cx="5486400" cy="4343400"/>
          </a:xfrm>
          <a:prstGeom prst="rect">
            <a:avLst/>
          </a:prstGeom>
          <a:solidFill>
            <a:srgbClr val="FFFFFF"/>
          </a:solidFill>
          <a:ln>
            <a:miter lim="800000"/>
            <a:headEnd/>
            <a:tailEnd/>
          </a:ln>
        </p:spPr>
        <p:txBody>
          <a:bodyPr/>
          <a:lstStyle/>
          <a:p>
            <a:pPr marL="454025" indent="-454025" eaLnBrk="0" hangingPunct="0">
              <a:buClr>
                <a:srgbClr val="FF0000"/>
              </a:buClr>
              <a:buFont typeface="Arial" charset="0"/>
              <a:buChar char="•"/>
              <a:defRPr/>
            </a:pPr>
            <a:endParaRPr lang="en-US" sz="700" b="1" kern="0" dirty="0">
              <a:solidFill>
                <a:srgbClr val="003399"/>
              </a:solidFill>
              <a:latin typeface="Tahoma" pitchFamily="4" charset="0"/>
              <a:cs typeface="+mn-cs"/>
            </a:endParaRPr>
          </a:p>
          <a:p>
            <a:pPr marL="454025" indent="-454025" eaLnBrk="0" hangingPunct="0">
              <a:buClr>
                <a:srgbClr val="FF0000"/>
              </a:buClr>
              <a:defRPr/>
            </a:pPr>
            <a:endParaRPr lang="en-US" sz="700" b="1" kern="0" dirty="0">
              <a:solidFill>
                <a:srgbClr val="003399"/>
              </a:solidFill>
              <a:latin typeface="Tahoma" pitchFamily="4" charset="0"/>
              <a:cs typeface="+mn-cs"/>
            </a:endParaRPr>
          </a:p>
          <a:p>
            <a:pPr marL="454025" indent="-454025" eaLnBrk="0" hangingPunct="0">
              <a:buFont typeface="Arial" pitchFamily="34" charset="0"/>
              <a:buChar char="•"/>
              <a:defRPr/>
            </a:pPr>
            <a:r>
              <a:rPr lang="en-US" sz="2000" kern="0" dirty="0">
                <a:latin typeface="Tahoma" pitchFamily="4" charset="0"/>
                <a:cs typeface="+mn-cs"/>
              </a:rPr>
              <a:t>Written descriptions are key: Awards for underway hours and specific actions.</a:t>
            </a:r>
          </a:p>
          <a:p>
            <a:pPr marL="454025" indent="-454025" eaLnBrk="0" hangingPunct="0">
              <a:buFont typeface="Arial" pitchFamily="34" charset="0"/>
              <a:buChar char="•"/>
              <a:defRPr/>
            </a:pPr>
            <a:r>
              <a:rPr lang="en-US" sz="2000" kern="0" dirty="0">
                <a:latin typeface="Tahoma" pitchFamily="4" charset="0"/>
                <a:cs typeface="+mn-cs"/>
              </a:rPr>
              <a:t>PQS sign offs showing tasks &amp; work. location. Please note “events in service” on a VA Form 21-4138 to support claims.</a:t>
            </a:r>
          </a:p>
          <a:p>
            <a:pPr marL="454025" indent="-454025" eaLnBrk="0" hangingPunct="0">
              <a:buFont typeface="Arial" pitchFamily="34" charset="0"/>
              <a:buChar char="•"/>
              <a:defRPr/>
            </a:pPr>
            <a:r>
              <a:rPr lang="en-US" sz="2000" kern="0" dirty="0">
                <a:latin typeface="Tahoma" pitchFamily="4" charset="0"/>
                <a:cs typeface="+mn-cs"/>
              </a:rPr>
              <a:t>Make sure your health record is up to date and includes all visits outside of CG clinics: 24-hour clinics, VAMC or DOD Hospitals.</a:t>
            </a:r>
          </a:p>
          <a:p>
            <a:pPr marL="454025" indent="-454025" eaLnBrk="0" hangingPunct="0">
              <a:buFont typeface="Arial" pitchFamily="34" charset="0"/>
              <a:buChar char="•"/>
              <a:defRPr/>
            </a:pPr>
            <a:r>
              <a:rPr lang="en-US" sz="2000" kern="0" dirty="0">
                <a:latin typeface="Tahoma" pitchFamily="4" charset="0"/>
                <a:cs typeface="+mn-cs"/>
              </a:rPr>
              <a:t>Any diagnosis on active duty is helpful (makes it easy) for the VSR/RVSR (Rating VSR) to have the information needed to justify ordering an exam or just grant a claimed condition as Service Connected.   </a:t>
            </a: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23</a:t>
            </a:fld>
            <a:endParaRPr lang="en-US"/>
          </a:p>
        </p:txBody>
      </p:sp>
      <p:pic>
        <p:nvPicPr>
          <p:cNvPr id="3" name="Picture 2"/>
          <p:cNvPicPr>
            <a:picLocks noChangeAspect="1"/>
          </p:cNvPicPr>
          <p:nvPr/>
        </p:nvPicPr>
        <p:blipFill>
          <a:blip r:embed="rId2"/>
          <a:stretch>
            <a:fillRect/>
          </a:stretch>
        </p:blipFill>
        <p:spPr>
          <a:xfrm>
            <a:off x="6400800" y="3933481"/>
            <a:ext cx="2499451" cy="1622645"/>
          </a:xfrm>
          <a:prstGeom prst="rect">
            <a:avLst/>
          </a:prstGeom>
        </p:spPr>
      </p:pic>
      <p:pic>
        <p:nvPicPr>
          <p:cNvPr id="4" name="Picture 3"/>
          <p:cNvPicPr>
            <a:picLocks noChangeAspect="1"/>
          </p:cNvPicPr>
          <p:nvPr/>
        </p:nvPicPr>
        <p:blipFill>
          <a:blip r:embed="rId3"/>
          <a:stretch>
            <a:fillRect/>
          </a:stretch>
        </p:blipFill>
        <p:spPr>
          <a:xfrm>
            <a:off x="5905462" y="5222753"/>
            <a:ext cx="2286002" cy="1404938"/>
          </a:xfrm>
          <a:prstGeom prst="rect">
            <a:avLst/>
          </a:prstGeom>
        </p:spPr>
      </p:pic>
      <p:pic>
        <p:nvPicPr>
          <p:cNvPr id="21506" name="Picture 12" descr="IMG_1837"/>
          <p:cNvPicPr>
            <a:picLocks noChangeAspect="1" noChangeArrowheads="1"/>
          </p:cNvPicPr>
          <p:nvPr/>
        </p:nvPicPr>
        <p:blipFill>
          <a:blip r:embed="rId4" cstate="print"/>
          <a:srcRect/>
          <a:stretch>
            <a:fillRect/>
          </a:stretch>
        </p:blipFill>
        <p:spPr bwMode="auto">
          <a:xfrm>
            <a:off x="6033798" y="2116033"/>
            <a:ext cx="2830358" cy="1862120"/>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571500" y="381000"/>
            <a:ext cx="7924800" cy="7109639"/>
          </a:xfrm>
          <a:prstGeom prst="rect">
            <a:avLst/>
          </a:prstGeom>
          <a:noFill/>
          <a:ln w="9525">
            <a:noFill/>
            <a:miter lim="800000"/>
            <a:headEnd/>
            <a:tailEnd/>
          </a:ln>
        </p:spPr>
        <p:txBody>
          <a:bodyPr>
            <a:spAutoFit/>
          </a:bodyPr>
          <a:lstStyle/>
          <a:p>
            <a:pPr marL="454025" indent="-454025">
              <a:buClr>
                <a:srgbClr val="E31F44"/>
              </a:buClr>
            </a:pPr>
            <a:r>
              <a:rPr lang="en-US" sz="4000" dirty="0">
                <a:solidFill>
                  <a:srgbClr val="003399"/>
                </a:solidFill>
                <a:latin typeface="Tahoma" pitchFamily="34" charset="0"/>
              </a:rPr>
              <a:t>Some closing guidance:</a:t>
            </a:r>
          </a:p>
          <a:p>
            <a:pPr marL="454025" indent="-454025">
              <a:buClr>
                <a:srgbClr val="E31F44"/>
              </a:buClr>
            </a:pPr>
            <a:r>
              <a:rPr lang="en-US" sz="2400" dirty="0">
                <a:solidFill>
                  <a:srgbClr val="003399"/>
                </a:solidFill>
                <a:latin typeface="Tahoma" pitchFamily="34" charset="0"/>
              </a:rPr>
              <a:t>-Regarding VA knowledge:</a:t>
            </a:r>
          </a:p>
          <a:p>
            <a:pPr marL="454025" indent="-454025">
              <a:buClr>
                <a:srgbClr val="E31F44"/>
              </a:buClr>
            </a:pPr>
            <a:r>
              <a:rPr lang="en-US" sz="2400" dirty="0">
                <a:solidFill>
                  <a:srgbClr val="003399"/>
                </a:solidFill>
                <a:latin typeface="Tahoma" pitchFamily="34" charset="0"/>
              </a:rPr>
              <a:t>	There is a lot to learn, give yourself time to learn it.</a:t>
            </a:r>
          </a:p>
          <a:p>
            <a:pPr marL="454025" indent="-454025">
              <a:buClr>
                <a:srgbClr val="E31F44"/>
              </a:buClr>
            </a:pPr>
            <a:r>
              <a:rPr lang="en-US" sz="2400" dirty="0">
                <a:solidFill>
                  <a:srgbClr val="003399"/>
                </a:solidFill>
                <a:latin typeface="Tahoma" pitchFamily="34" charset="0"/>
              </a:rPr>
              <a:t>	Teach it to others, so you understand it better.</a:t>
            </a:r>
          </a:p>
          <a:p>
            <a:pPr marL="454025" indent="-454025">
              <a:buClr>
                <a:srgbClr val="E31F44"/>
              </a:buClr>
            </a:pPr>
            <a:r>
              <a:rPr lang="en-US" sz="2400" dirty="0">
                <a:solidFill>
                  <a:srgbClr val="003399"/>
                </a:solidFill>
                <a:latin typeface="Tahoma" pitchFamily="34" charset="0"/>
              </a:rPr>
              <a:t>-Regarding the claims process:</a:t>
            </a:r>
          </a:p>
          <a:p>
            <a:pPr marL="454025" indent="-454025">
              <a:buClr>
                <a:srgbClr val="E31F44"/>
              </a:buClr>
            </a:pPr>
            <a:r>
              <a:rPr lang="en-US" sz="2400" dirty="0">
                <a:solidFill>
                  <a:srgbClr val="003399"/>
                </a:solidFill>
                <a:latin typeface="Tahoma" pitchFamily="34" charset="0"/>
              </a:rPr>
              <a:t>	It will be frustrating and it’s going to be ok, if you let it be you new (temporary) “hobby”.</a:t>
            </a:r>
          </a:p>
          <a:p>
            <a:pPr marL="454025" indent="-454025">
              <a:buClr>
                <a:srgbClr val="E31F44"/>
              </a:buClr>
            </a:pPr>
            <a:r>
              <a:rPr lang="en-US" sz="2400" dirty="0">
                <a:solidFill>
                  <a:srgbClr val="003399"/>
                </a:solidFill>
                <a:latin typeface="Tahoma" pitchFamily="34" charset="0"/>
              </a:rPr>
              <a:t>-Regarding retirement:</a:t>
            </a:r>
          </a:p>
          <a:p>
            <a:pPr marL="454025" indent="-454025">
              <a:buClr>
                <a:srgbClr val="E31F44"/>
              </a:buClr>
            </a:pPr>
            <a:r>
              <a:rPr lang="en-US" sz="2400" dirty="0">
                <a:solidFill>
                  <a:srgbClr val="003399"/>
                </a:solidFill>
                <a:latin typeface="Tahoma" pitchFamily="34" charset="0"/>
              </a:rPr>
              <a:t>	Start making a list of people to invite to your retirement. I forgot some and felt awful.</a:t>
            </a:r>
          </a:p>
          <a:p>
            <a:pPr marL="454025" indent="-454025">
              <a:buClr>
                <a:srgbClr val="E31F44"/>
              </a:buClr>
            </a:pPr>
            <a:r>
              <a:rPr lang="en-US" sz="2400" dirty="0">
                <a:solidFill>
                  <a:srgbClr val="003399"/>
                </a:solidFill>
                <a:latin typeface="Tahoma" pitchFamily="34" charset="0"/>
              </a:rPr>
              <a:t>	Have a retirement ceremony. It is for </a:t>
            </a:r>
            <a:r>
              <a:rPr lang="en-US" sz="2400" u="sng" dirty="0">
                <a:solidFill>
                  <a:srgbClr val="003399"/>
                </a:solidFill>
                <a:latin typeface="Tahoma" pitchFamily="34" charset="0"/>
              </a:rPr>
              <a:t>you</a:t>
            </a:r>
            <a:r>
              <a:rPr lang="en-US" sz="2400" dirty="0">
                <a:solidFill>
                  <a:srgbClr val="003399"/>
                </a:solidFill>
                <a:latin typeface="Tahoma" pitchFamily="34" charset="0"/>
              </a:rPr>
              <a:t> so </a:t>
            </a:r>
            <a:r>
              <a:rPr lang="en-US" sz="2400" u="sng" dirty="0">
                <a:solidFill>
                  <a:srgbClr val="003399"/>
                </a:solidFill>
                <a:latin typeface="Tahoma" pitchFamily="34" charset="0"/>
              </a:rPr>
              <a:t>you</a:t>
            </a:r>
            <a:r>
              <a:rPr lang="en-US" sz="2400" dirty="0">
                <a:solidFill>
                  <a:srgbClr val="003399"/>
                </a:solidFill>
                <a:latin typeface="Tahoma" pitchFamily="34" charset="0"/>
              </a:rPr>
              <a:t> can say “Thank You”.</a:t>
            </a:r>
          </a:p>
          <a:p>
            <a:pPr marL="454025" indent="-454025">
              <a:buClr>
                <a:srgbClr val="E31F44"/>
              </a:buClr>
            </a:pPr>
            <a:r>
              <a:rPr lang="en-US" sz="2400" dirty="0">
                <a:solidFill>
                  <a:srgbClr val="003399"/>
                </a:solidFill>
                <a:latin typeface="Tahoma" pitchFamily="34" charset="0"/>
              </a:rPr>
              <a:t>	Know that you’re not the first and not the last, but for you, it will be your Independence Day.</a:t>
            </a:r>
          </a:p>
          <a:p>
            <a:pPr marL="454025" indent="-454025">
              <a:buClr>
                <a:srgbClr val="E31F44"/>
              </a:buClr>
            </a:pPr>
            <a:r>
              <a:rPr lang="en-US" sz="2400">
                <a:solidFill>
                  <a:srgbClr val="003399"/>
                </a:solidFill>
                <a:latin typeface="Tahoma" pitchFamily="34" charset="0"/>
              </a:rPr>
              <a:t>	Lastly</a:t>
            </a:r>
            <a:r>
              <a:rPr lang="en-US" sz="2400" dirty="0">
                <a:solidFill>
                  <a:srgbClr val="003399"/>
                </a:solidFill>
                <a:latin typeface="Tahoma" pitchFamily="34" charset="0"/>
              </a:rPr>
              <a:t>, with retirement comes aging, “it isn’t bad if you don’t take it personally.” (Patton Oswalt)</a:t>
            </a:r>
            <a:endParaRPr lang="en-US" sz="2400" dirty="0">
              <a:solidFill>
                <a:srgbClr val="FF0000"/>
              </a:solidFill>
              <a:latin typeface="Tahoma" pitchFamily="34" charset="0"/>
            </a:endParaRPr>
          </a:p>
          <a:p>
            <a:pPr marL="454025" indent="-454025">
              <a:buClr>
                <a:srgbClr val="E31F44"/>
              </a:buClr>
            </a:pPr>
            <a:endParaRPr lang="en-US" sz="2800" b="1" dirty="0">
              <a:solidFill>
                <a:srgbClr val="003399"/>
              </a:solidFill>
              <a:latin typeface="Tahoma" pitchFamily="34" charset="0"/>
            </a:endParaRPr>
          </a:p>
          <a:p>
            <a:pPr marL="454025" indent="-454025"/>
            <a:endParaRPr lang="en-US" sz="2800" b="1" dirty="0">
              <a:solidFill>
                <a:srgbClr val="003399"/>
              </a:solidFill>
            </a:endParaRP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685800" y="2590800"/>
            <a:ext cx="7924800" cy="2124075"/>
          </a:xfrm>
          <a:prstGeom prst="rect">
            <a:avLst/>
          </a:prstGeom>
          <a:noFill/>
          <a:ln w="9525">
            <a:noFill/>
            <a:miter lim="800000"/>
            <a:headEnd/>
            <a:tailEnd/>
          </a:ln>
        </p:spPr>
        <p:txBody>
          <a:bodyPr>
            <a:spAutoFit/>
          </a:bodyPr>
          <a:lstStyle/>
          <a:p>
            <a:pPr marL="454025" indent="-454025">
              <a:buClr>
                <a:srgbClr val="E31F44"/>
              </a:buClr>
            </a:pPr>
            <a:endParaRPr lang="en-US" sz="2800" b="1">
              <a:solidFill>
                <a:srgbClr val="FF0000"/>
              </a:solidFill>
              <a:latin typeface="Tahoma" pitchFamily="34" charset="0"/>
            </a:endParaRPr>
          </a:p>
          <a:p>
            <a:pPr marL="454025" indent="-454025" algn="ctr">
              <a:buClr>
                <a:srgbClr val="E31F44"/>
              </a:buClr>
            </a:pPr>
            <a:r>
              <a:rPr lang="en-US" sz="4800" b="1">
                <a:solidFill>
                  <a:srgbClr val="003399"/>
                </a:solidFill>
                <a:latin typeface="Tahoma" pitchFamily="34" charset="0"/>
              </a:rPr>
              <a:t>Questions?</a:t>
            </a:r>
            <a:endParaRPr lang="en-US" sz="4800" b="1">
              <a:solidFill>
                <a:srgbClr val="FF0000"/>
              </a:solidFill>
              <a:latin typeface="Tahoma" pitchFamily="34" charset="0"/>
            </a:endParaRPr>
          </a:p>
          <a:p>
            <a:pPr marL="454025" indent="-454025">
              <a:buClr>
                <a:srgbClr val="E31F44"/>
              </a:buClr>
            </a:pPr>
            <a:endParaRPr lang="en-US" sz="2800" b="1">
              <a:solidFill>
                <a:srgbClr val="003399"/>
              </a:solidFill>
              <a:latin typeface="Tahoma" pitchFamily="34" charset="0"/>
            </a:endParaRPr>
          </a:p>
          <a:p>
            <a:pPr marL="454025" indent="-454025"/>
            <a:endParaRPr lang="en-US" sz="2800" b="1">
              <a:solidFill>
                <a:srgbClr val="003399"/>
              </a:solidFill>
            </a:endParaRP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25</a:t>
            </a:fld>
            <a:endParaRPr lang="en-US"/>
          </a:p>
        </p:txBody>
      </p:sp>
    </p:spTree>
    <p:extLst>
      <p:ext uri="{BB962C8B-B14F-4D97-AF65-F5344CB8AC3E}">
        <p14:creationId xmlns:p14="http://schemas.microsoft.com/office/powerpoint/2010/main" val="13723807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914400" y="1371600"/>
            <a:ext cx="7315200" cy="5105400"/>
          </a:xfrm>
        </p:spPr>
        <p:txBody>
          <a:bodyPr/>
          <a:lstStyle/>
          <a:p>
            <a:pPr algn="ctr">
              <a:lnSpc>
                <a:spcPct val="125000"/>
              </a:lnSpc>
              <a:spcBef>
                <a:spcPct val="0"/>
              </a:spcBef>
              <a:buFontTx/>
              <a:buNone/>
            </a:pPr>
            <a:endParaRPr lang="en-US" sz="800" b="1" dirty="0">
              <a:solidFill>
                <a:srgbClr val="1A2272"/>
              </a:solidFill>
              <a:latin typeface="Tahoma" pitchFamily="34" charset="0"/>
            </a:endParaRPr>
          </a:p>
          <a:p>
            <a:pPr>
              <a:lnSpc>
                <a:spcPct val="125000"/>
              </a:lnSpc>
              <a:spcBef>
                <a:spcPct val="0"/>
              </a:spcBef>
            </a:pPr>
            <a:r>
              <a:rPr lang="en-US" sz="2400" b="1" dirty="0">
                <a:solidFill>
                  <a:srgbClr val="E71B1B"/>
                </a:solidFill>
                <a:latin typeface="Tahoma" pitchFamily="34" charset="0"/>
              </a:rPr>
              <a:t>Veterans Benefits Administration</a:t>
            </a:r>
          </a:p>
          <a:p>
            <a:pPr lvl="1">
              <a:spcBef>
                <a:spcPct val="0"/>
              </a:spcBef>
            </a:pPr>
            <a:r>
              <a:rPr lang="en-US" sz="2000" dirty="0">
                <a:solidFill>
                  <a:srgbClr val="003399"/>
                </a:solidFill>
                <a:latin typeface="Tahoma" pitchFamily="34" charset="0"/>
              </a:rPr>
              <a:t>All VA benefits - Compensation, Education, </a:t>
            </a:r>
          </a:p>
          <a:p>
            <a:pPr lvl="1">
              <a:spcBef>
                <a:spcPct val="0"/>
              </a:spcBef>
              <a:buFont typeface="Wingdings" pitchFamily="2" charset="2"/>
              <a:buNone/>
            </a:pPr>
            <a:r>
              <a:rPr lang="en-US" sz="2000" dirty="0">
                <a:solidFill>
                  <a:srgbClr val="003399"/>
                </a:solidFill>
                <a:latin typeface="Tahoma" pitchFamily="34" charset="0"/>
              </a:rPr>
              <a:t>	Home Loans, Voc. Rehab, Survivor benefits etc.</a:t>
            </a:r>
          </a:p>
          <a:p>
            <a:pPr lvl="1">
              <a:spcBef>
                <a:spcPct val="0"/>
              </a:spcBef>
            </a:pPr>
            <a:r>
              <a:rPr lang="en-US" sz="2000" dirty="0">
                <a:solidFill>
                  <a:srgbClr val="003399"/>
                </a:solidFill>
                <a:latin typeface="Tahoma" pitchFamily="34" charset="0"/>
              </a:rPr>
              <a:t>VBA Regional Offices (Buffalo, St Pete, San Diego)</a:t>
            </a:r>
          </a:p>
          <a:p>
            <a:pPr lvl="1">
              <a:spcBef>
                <a:spcPct val="0"/>
              </a:spcBef>
            </a:pPr>
            <a:endParaRPr lang="en-US" sz="700" dirty="0">
              <a:solidFill>
                <a:srgbClr val="003399"/>
              </a:solidFill>
              <a:latin typeface="Tahoma" pitchFamily="34" charset="0"/>
            </a:endParaRPr>
          </a:p>
          <a:p>
            <a:pPr>
              <a:lnSpc>
                <a:spcPct val="125000"/>
              </a:lnSpc>
              <a:spcBef>
                <a:spcPct val="0"/>
              </a:spcBef>
            </a:pPr>
            <a:r>
              <a:rPr lang="en-US" sz="2400" b="1" dirty="0">
                <a:solidFill>
                  <a:srgbClr val="E71B1B"/>
                </a:solidFill>
                <a:latin typeface="Tahoma" pitchFamily="34" charset="0"/>
              </a:rPr>
              <a:t>Veterans Health Administration</a:t>
            </a:r>
          </a:p>
          <a:p>
            <a:pPr lvl="1">
              <a:spcBef>
                <a:spcPct val="0"/>
              </a:spcBef>
            </a:pPr>
            <a:r>
              <a:rPr lang="en-US" sz="2000" dirty="0">
                <a:solidFill>
                  <a:srgbClr val="003399"/>
                </a:solidFill>
                <a:latin typeface="Tahoma" pitchFamily="34" charset="0"/>
              </a:rPr>
              <a:t>All VA health care services</a:t>
            </a:r>
          </a:p>
          <a:p>
            <a:pPr lvl="1">
              <a:spcBef>
                <a:spcPct val="0"/>
              </a:spcBef>
            </a:pPr>
            <a:r>
              <a:rPr lang="en-US" sz="2000" dirty="0">
                <a:solidFill>
                  <a:srgbClr val="003399"/>
                </a:solidFill>
                <a:latin typeface="Tahoma" pitchFamily="34" charset="0"/>
              </a:rPr>
              <a:t>VA Medical Centers: (VAMC Hampton) </a:t>
            </a:r>
          </a:p>
          <a:p>
            <a:pPr lvl="1">
              <a:spcBef>
                <a:spcPct val="0"/>
              </a:spcBef>
            </a:pPr>
            <a:r>
              <a:rPr lang="en-US" sz="2000" dirty="0">
                <a:solidFill>
                  <a:srgbClr val="003399"/>
                </a:solidFill>
                <a:latin typeface="Tahoma" pitchFamily="34" charset="0"/>
              </a:rPr>
              <a:t>Community Based Outpatient Clinics (CBOC VA Beach)</a:t>
            </a:r>
          </a:p>
          <a:p>
            <a:pPr lvl="1">
              <a:spcBef>
                <a:spcPct val="0"/>
              </a:spcBef>
              <a:buFontTx/>
              <a:buNone/>
            </a:pPr>
            <a:r>
              <a:rPr lang="en-US" sz="700" dirty="0">
                <a:solidFill>
                  <a:srgbClr val="1A2272"/>
                </a:solidFill>
                <a:latin typeface="Tahoma" pitchFamily="34" charset="0"/>
              </a:rPr>
              <a:t> </a:t>
            </a:r>
          </a:p>
          <a:p>
            <a:pPr>
              <a:lnSpc>
                <a:spcPct val="125000"/>
              </a:lnSpc>
              <a:spcBef>
                <a:spcPct val="0"/>
              </a:spcBef>
            </a:pPr>
            <a:r>
              <a:rPr lang="en-US" sz="2400" b="1" dirty="0">
                <a:solidFill>
                  <a:srgbClr val="E71B1B"/>
                </a:solidFill>
                <a:latin typeface="Tahoma" pitchFamily="34" charset="0"/>
              </a:rPr>
              <a:t>National Cemetery Administration</a:t>
            </a:r>
          </a:p>
          <a:p>
            <a:pPr lvl="1">
              <a:spcBef>
                <a:spcPct val="0"/>
              </a:spcBef>
            </a:pPr>
            <a:r>
              <a:rPr lang="en-US" sz="2000" dirty="0">
                <a:solidFill>
                  <a:srgbClr val="003399"/>
                </a:solidFill>
                <a:latin typeface="Tahoma" pitchFamily="34" charset="0"/>
              </a:rPr>
              <a:t>National and State Veterans Cemeteries</a:t>
            </a:r>
          </a:p>
          <a:p>
            <a:pPr lvl="1">
              <a:spcBef>
                <a:spcPct val="0"/>
              </a:spcBef>
            </a:pPr>
            <a:r>
              <a:rPr lang="en-US" sz="2000" dirty="0">
                <a:solidFill>
                  <a:srgbClr val="003399"/>
                </a:solidFill>
                <a:latin typeface="Tahoma" pitchFamily="34" charset="0"/>
              </a:rPr>
              <a:t>Headstones/Markers &amp; Medallions for private cemeteries </a:t>
            </a:r>
          </a:p>
          <a:p>
            <a:pPr lvl="1">
              <a:spcBef>
                <a:spcPct val="0"/>
              </a:spcBef>
            </a:pPr>
            <a:r>
              <a:rPr lang="en-US" sz="2000" dirty="0">
                <a:solidFill>
                  <a:srgbClr val="003399"/>
                </a:solidFill>
                <a:latin typeface="Tahoma" pitchFamily="34" charset="0"/>
              </a:rPr>
              <a:t>Presidential Memorial Certificates</a:t>
            </a:r>
            <a:endParaRPr lang="en-US" sz="2000" b="1" dirty="0">
              <a:solidFill>
                <a:srgbClr val="003399"/>
              </a:solidFill>
              <a:latin typeface="Tahoma" pitchFamily="34" charset="0"/>
            </a:endParaRPr>
          </a:p>
        </p:txBody>
      </p:sp>
      <p:sp>
        <p:nvSpPr>
          <p:cNvPr id="10243" name="TextBox 2"/>
          <p:cNvSpPr txBox="1">
            <a:spLocks noChangeArrowheads="1"/>
          </p:cNvSpPr>
          <p:nvPr/>
        </p:nvSpPr>
        <p:spPr bwMode="auto">
          <a:xfrm>
            <a:off x="2286000" y="457200"/>
            <a:ext cx="4876800" cy="687388"/>
          </a:xfrm>
          <a:prstGeom prst="rect">
            <a:avLst/>
          </a:prstGeom>
          <a:noFill/>
          <a:ln w="9525">
            <a:noFill/>
            <a:miter lim="800000"/>
            <a:headEnd/>
            <a:tailEnd/>
          </a:ln>
        </p:spPr>
        <p:txBody>
          <a:bodyPr>
            <a:spAutoFit/>
          </a:bodyPr>
          <a:lstStyle/>
          <a:p>
            <a:pPr algn="ctr">
              <a:lnSpc>
                <a:spcPct val="125000"/>
              </a:lnSpc>
            </a:pPr>
            <a:r>
              <a:rPr lang="en-US" sz="3200" b="1">
                <a:solidFill>
                  <a:srgbClr val="003399"/>
                </a:solidFill>
                <a:latin typeface="Tahoma" pitchFamily="34" charset="0"/>
              </a:rPr>
              <a:t>VA - Organization</a:t>
            </a:r>
          </a:p>
        </p:txBody>
      </p:sp>
      <p:sp>
        <p:nvSpPr>
          <p:cNvPr id="2" name="Slide Number Placeholder 1"/>
          <p:cNvSpPr>
            <a:spLocks noGrp="1"/>
          </p:cNvSpPr>
          <p:nvPr>
            <p:ph type="sldNum" sz="quarter" idx="12"/>
          </p:nvPr>
        </p:nvSpPr>
        <p:spPr/>
        <p:txBody>
          <a:bodyPr/>
          <a:lstStyle/>
          <a:p>
            <a:pPr>
              <a:defRPr/>
            </a:pPr>
            <a:fld id="{DA0D6D9B-1DAF-4EE7-8C24-A0AB17F53653}" type="slidenum">
              <a:rPr lang="en-US" smtClean="0"/>
              <a:pPr>
                <a:defRPr/>
              </a:pPr>
              <a:t>3</a:t>
            </a:fld>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800" dirty="0"/>
              <a:t>Common Terms and Acronyms – 1 of 3</a:t>
            </a:r>
          </a:p>
        </p:txBody>
      </p:sp>
      <p:sp>
        <p:nvSpPr>
          <p:cNvPr id="3" name="Subtitle 2"/>
          <p:cNvSpPr>
            <a:spLocks noGrp="1"/>
          </p:cNvSpPr>
          <p:nvPr>
            <p:ph type="subTitle" idx="4294967295"/>
          </p:nvPr>
        </p:nvSpPr>
        <p:spPr>
          <a:xfrm>
            <a:off x="457200" y="990600"/>
            <a:ext cx="8153400" cy="5257800"/>
          </a:xfrm>
        </p:spPr>
        <p:txBody>
          <a:bodyPr/>
          <a:lstStyle/>
          <a:p>
            <a:pPr marL="457200" indent="-457200">
              <a:lnSpc>
                <a:spcPct val="15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VSO/VSR</a:t>
            </a:r>
            <a:r>
              <a:rPr lang="en-US" sz="2200" dirty="0">
                <a:latin typeface="Arial" panose="020B0604020202020204" pitchFamily="34" charset="0"/>
                <a:cs typeface="Arial" panose="020B0604020202020204" pitchFamily="34" charset="0"/>
              </a:rPr>
              <a:t>: Veteran Service Officer or Veteran Service Representative – Folks to help you file and answer “?s”</a:t>
            </a:r>
          </a:p>
          <a:p>
            <a:pPr marL="457200" indent="-457200">
              <a:lnSpc>
                <a:spcPct val="15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VSO</a:t>
            </a:r>
            <a:r>
              <a:rPr lang="en-US" sz="2200" dirty="0">
                <a:latin typeface="Arial" panose="020B0604020202020204" pitchFamily="34" charset="0"/>
                <a:cs typeface="Arial" panose="020B0604020202020204" pitchFamily="34" charset="0"/>
              </a:rPr>
              <a:t>: Veteran Service Organization – The big ones include AL, VFW, DAV, and the small ones include: MOPH</a:t>
            </a:r>
          </a:p>
          <a:p>
            <a:pPr marL="457200" indent="-457200">
              <a:lnSpc>
                <a:spcPct val="150000"/>
              </a:lnSpc>
              <a:buFont typeface="Arial" panose="020B0604020202020204" pitchFamily="34" charset="0"/>
              <a:buChar char="•"/>
              <a:defRPr/>
            </a:pPr>
            <a:r>
              <a:rPr lang="en-US" sz="2200" u="sng" dirty="0">
                <a:latin typeface="Arial" panose="020B0604020202020204" pitchFamily="34" charset="0"/>
                <a:cs typeface="Arial" panose="020B0604020202020204" pitchFamily="34" charset="0"/>
              </a:rPr>
              <a:t>POA</a:t>
            </a:r>
            <a:r>
              <a:rPr lang="en-US" sz="2200" dirty="0">
                <a:latin typeface="Arial" panose="020B0604020202020204" pitchFamily="34" charset="0"/>
                <a:cs typeface="Arial" panose="020B0604020202020204" pitchFamily="34" charset="0"/>
              </a:rPr>
              <a:t>: Power of Attorney – Can help with claims and can be family/VSO/Law Firm (Firm’s fee? usually 33% of retro.</a:t>
            </a:r>
          </a:p>
          <a:p>
            <a:pPr marL="400050" lvl="1" indent="0">
              <a:lnSpc>
                <a:spcPct val="150000"/>
              </a:lnSpc>
              <a:buNone/>
              <a:defRPr/>
            </a:pPr>
            <a:r>
              <a:rPr lang="en-US" sz="2200" dirty="0">
                <a:latin typeface="Arial" panose="020B0604020202020204" pitchFamily="34" charset="0"/>
                <a:cs typeface="Arial" panose="020B0604020202020204" pitchFamily="34" charset="0"/>
              </a:rPr>
              <a:t>A family member can be your POA, must reapply each claim.</a:t>
            </a:r>
          </a:p>
          <a:p>
            <a:pPr>
              <a:lnSpc>
                <a:spcPct val="150000"/>
              </a:lnSpc>
              <a:defRPr/>
            </a:pPr>
            <a:r>
              <a:rPr lang="en-US" sz="2200" u="sng" dirty="0">
                <a:latin typeface="Arial" panose="020B0604020202020204" pitchFamily="34" charset="0"/>
                <a:cs typeface="Arial" panose="020B0604020202020204" pitchFamily="34" charset="0"/>
              </a:rPr>
              <a:t>Fiduciary</a:t>
            </a:r>
            <a:r>
              <a:rPr lang="en-US" sz="2200" dirty="0">
                <a:latin typeface="Arial" panose="020B0604020202020204" pitchFamily="34" charset="0"/>
                <a:cs typeface="Arial" panose="020B0604020202020204" pitchFamily="34" charset="0"/>
              </a:rPr>
              <a:t>: If Veteran needs additional help: dementia/MH/SC Injuries preventing competency (usually a family member).</a:t>
            </a:r>
          </a:p>
          <a:p>
            <a:pPr marL="0" indent="0">
              <a:lnSpc>
                <a:spcPct val="150000"/>
              </a:lnSpc>
              <a:buNone/>
              <a:defRPr/>
            </a:pPr>
            <a:r>
              <a:rPr lang="en-US" sz="2400" dirty="0">
                <a:latin typeface="Arial" panose="020B0604020202020204" pitchFamily="34" charset="0"/>
                <a:cs typeface="Arial" panose="020B0604020202020204" pitchFamily="34" charset="0"/>
              </a:rPr>
              <a:t>	</a:t>
            </a:r>
          </a:p>
          <a:p>
            <a:pPr marL="857250" lvl="1" indent="-457200">
              <a:lnSpc>
                <a:spcPct val="150000"/>
              </a:lnSpc>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A301A6CF-7F57-4E02-B87D-90C00AC8397D}" type="slidenum">
              <a:rPr lang="en-US" smtClean="0"/>
              <a:pPr>
                <a:defRPr/>
              </a:pPr>
              <a:t>4</a:t>
            </a:fld>
            <a:endParaRPr lang="en-US"/>
          </a:p>
        </p:txBody>
      </p:sp>
    </p:spTree>
    <p:extLst>
      <p:ext uri="{BB962C8B-B14F-4D97-AF65-F5344CB8AC3E}">
        <p14:creationId xmlns:p14="http://schemas.microsoft.com/office/powerpoint/2010/main" val="141872257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27162" y="304800"/>
            <a:ext cx="6289675" cy="838200"/>
          </a:xfrm>
        </p:spPr>
        <p:txBody>
          <a:bodyPr/>
          <a:lstStyle/>
          <a:p>
            <a:pPr>
              <a:defRPr/>
            </a:pPr>
            <a:r>
              <a:rPr lang="en-US" sz="2800" dirty="0"/>
              <a:t>Common Terms and Acronyms - 2 of 3</a:t>
            </a:r>
          </a:p>
        </p:txBody>
      </p:sp>
      <p:sp>
        <p:nvSpPr>
          <p:cNvPr id="3" name="Subtitle 2"/>
          <p:cNvSpPr>
            <a:spLocks noGrp="1"/>
          </p:cNvSpPr>
          <p:nvPr>
            <p:ph type="subTitle" idx="4294967295"/>
          </p:nvPr>
        </p:nvSpPr>
        <p:spPr>
          <a:xfrm>
            <a:off x="609600" y="1295400"/>
            <a:ext cx="8001000" cy="5410200"/>
          </a:xfrm>
        </p:spPr>
        <p:txBody>
          <a:bodyPr/>
          <a:lstStyle/>
          <a:p>
            <a:pPr marL="457200" indent="-457200">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Intent to File</a:t>
            </a:r>
            <a:r>
              <a:rPr lang="en-US" sz="2000" dirty="0">
                <a:latin typeface="Arial" panose="020B0604020202020204" pitchFamily="34" charset="0"/>
                <a:cs typeface="Arial" panose="020B0604020202020204" pitchFamily="34" charset="0"/>
              </a:rPr>
              <a:t>: “I will file a claim within one year” – This holds a retroactive date, if the rules on “time allowed” are met, your accrued “$$” is recorded from an earlier date, a date before your date of claim. </a:t>
            </a:r>
          </a:p>
          <a:p>
            <a:pPr marL="457200" indent="-457200">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DOC/Date of Claim</a:t>
            </a:r>
            <a:r>
              <a:rPr lang="en-US" sz="2000" dirty="0">
                <a:latin typeface="Arial" panose="020B0604020202020204" pitchFamily="34" charset="0"/>
                <a:cs typeface="Arial" panose="020B0604020202020204" pitchFamily="34" charset="0"/>
              </a:rPr>
              <a:t>: This is the date that the claim is officially received by the VBA. All uploaded/scanned/faxed docs receive an official VA time stamp.</a:t>
            </a:r>
          </a:p>
          <a:p>
            <a:pPr marL="457200" indent="-457200">
              <a:lnSpc>
                <a:spcPct val="150000"/>
              </a:lnSpc>
              <a:buFont typeface="Arial" panose="020B0604020202020204" pitchFamily="34" charset="0"/>
              <a:buChar char="•"/>
              <a:defRPr/>
            </a:pPr>
            <a:r>
              <a:rPr lang="en-US" sz="2000" dirty="0">
                <a:latin typeface="Arial" panose="020B0604020202020204" pitchFamily="34" charset="0"/>
                <a:cs typeface="Arial" panose="020B0604020202020204" pitchFamily="34" charset="0"/>
              </a:rPr>
              <a:t>“What if I drop off my documents at my POA/VSO at their office, does that count?”   NOPE, my new best suggestion is to try to submit your documents/forms online. I found it to be very useful. </a:t>
            </a:r>
          </a:p>
          <a:p>
            <a:pPr marL="0" indent="0">
              <a:lnSpc>
                <a:spcPct val="150000"/>
              </a:lnSpc>
              <a:buNone/>
              <a:defRPr/>
            </a:pPr>
            <a:r>
              <a:rPr lang="en-US" sz="2400" dirty="0">
                <a:latin typeface="Arial" panose="020B0604020202020204" pitchFamily="34" charset="0"/>
                <a:cs typeface="Arial" panose="020B0604020202020204" pitchFamily="34" charset="0"/>
              </a:rPr>
              <a:t>	</a:t>
            </a:r>
          </a:p>
          <a:p>
            <a:pPr marL="857250" lvl="1" indent="-457200">
              <a:lnSpc>
                <a:spcPct val="150000"/>
              </a:lnSpc>
              <a:buFont typeface="Arial" panose="020B0604020202020204" pitchFamily="34" charset="0"/>
              <a:buChar char="•"/>
              <a:defRPr/>
            </a:pPr>
            <a:endParaRPr lang="en-US" sz="16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A301A6CF-7F57-4E02-B87D-90C00AC8397D}" type="slidenum">
              <a:rPr lang="en-US" smtClean="0"/>
              <a:pPr>
                <a:defRPr/>
              </a:pPr>
              <a:t>5</a:t>
            </a:fld>
            <a:endParaRPr lang="en-US"/>
          </a:p>
        </p:txBody>
      </p:sp>
    </p:spTree>
    <p:extLst>
      <p:ext uri="{BB962C8B-B14F-4D97-AF65-F5344CB8AC3E}">
        <p14:creationId xmlns:p14="http://schemas.microsoft.com/office/powerpoint/2010/main" val="14476339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98625" y="228600"/>
            <a:ext cx="5746750" cy="838200"/>
          </a:xfrm>
        </p:spPr>
        <p:txBody>
          <a:bodyPr/>
          <a:lstStyle/>
          <a:p>
            <a:pPr>
              <a:defRPr/>
            </a:pPr>
            <a:r>
              <a:rPr lang="en-US" sz="2800" dirty="0"/>
              <a:t>Common Terms and Acronyms - 3 of 3</a:t>
            </a:r>
          </a:p>
        </p:txBody>
      </p:sp>
      <p:sp>
        <p:nvSpPr>
          <p:cNvPr id="3" name="Subtitle 2"/>
          <p:cNvSpPr>
            <a:spLocks noGrp="1"/>
          </p:cNvSpPr>
          <p:nvPr>
            <p:ph type="subTitle" idx="4294967295"/>
          </p:nvPr>
        </p:nvSpPr>
        <p:spPr>
          <a:xfrm>
            <a:off x="609600" y="1066800"/>
            <a:ext cx="8001000" cy="5638800"/>
          </a:xfrm>
        </p:spPr>
        <p:txBody>
          <a:bodyPr/>
          <a:lstStyle/>
          <a:p>
            <a:pPr marL="457200" indent="-457200" algn="l">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Contention</a:t>
            </a:r>
            <a:r>
              <a:rPr lang="en-US" sz="2000" dirty="0">
                <a:latin typeface="Arial" panose="020B0604020202020204" pitchFamily="34" charset="0"/>
                <a:cs typeface="Arial" panose="020B0604020202020204" pitchFamily="34" charset="0"/>
              </a:rPr>
              <a:t>: What you “contend” is each issue that you’re claiming, this can be back pain, sleep apnea or a newborn.</a:t>
            </a:r>
          </a:p>
          <a:p>
            <a:pPr marL="457200" indent="-457200" algn="l">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Dependency</a:t>
            </a:r>
            <a:r>
              <a:rPr lang="en-US" sz="2000" dirty="0">
                <a:latin typeface="Arial" panose="020B0604020202020204" pitchFamily="34" charset="0"/>
                <a:cs typeface="Arial" panose="020B0604020202020204" pitchFamily="34" charset="0"/>
              </a:rPr>
              <a:t>: 30% can add deps to award, including step/adopted children and even parents (typically not worth it)</a:t>
            </a:r>
          </a:p>
          <a:p>
            <a:pPr marL="457200" indent="-457200" algn="l">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Event date</a:t>
            </a:r>
            <a:r>
              <a:rPr lang="en-US" sz="2000" dirty="0">
                <a:latin typeface="Arial" panose="020B0604020202020204" pitchFamily="34" charset="0"/>
                <a:cs typeface="Arial" panose="020B0604020202020204" pitchFamily="34" charset="0"/>
              </a:rPr>
              <a:t>: Date when activity happens that impacts disability compensation (birth/marriage date, date docs submitted at +1yr)</a:t>
            </a:r>
          </a:p>
          <a:p>
            <a:pPr marL="457200" indent="-457200" algn="l">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Effective date</a:t>
            </a:r>
            <a:r>
              <a:rPr lang="en-US" sz="2000" dirty="0">
                <a:latin typeface="Arial" panose="020B0604020202020204" pitchFamily="34" charset="0"/>
                <a:cs typeface="Arial" panose="020B0604020202020204" pitchFamily="34" charset="0"/>
              </a:rPr>
              <a:t>: the 1st day with new $$, which is typically….</a:t>
            </a:r>
          </a:p>
          <a:p>
            <a:pPr marL="457200" indent="-457200" algn="l">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First of the following month</a:t>
            </a:r>
            <a:r>
              <a:rPr lang="en-US" sz="2000" dirty="0">
                <a:latin typeface="Arial" panose="020B0604020202020204" pitchFamily="34" charset="0"/>
                <a:cs typeface="Arial" panose="020B0604020202020204" pitchFamily="34" charset="0"/>
              </a:rPr>
              <a:t>: Actions/events accrued in current month are compiled and paid on the 1</a:t>
            </a:r>
            <a:r>
              <a:rPr lang="en-US" sz="2000" baseline="30000" dirty="0">
                <a:latin typeface="Arial" panose="020B0604020202020204" pitchFamily="34" charset="0"/>
                <a:cs typeface="Arial" panose="020B0604020202020204" pitchFamily="34" charset="0"/>
              </a:rPr>
              <a:t>st</a:t>
            </a:r>
            <a:r>
              <a:rPr lang="en-US" sz="2000" dirty="0">
                <a:latin typeface="Arial" panose="020B0604020202020204" pitchFamily="34" charset="0"/>
                <a:cs typeface="Arial" panose="020B0604020202020204" pitchFamily="34" charset="0"/>
              </a:rPr>
              <a:t> of the following month. </a:t>
            </a:r>
          </a:p>
          <a:p>
            <a:pPr marL="457200" indent="-457200" algn="l">
              <a:lnSpc>
                <a:spcPct val="150000"/>
              </a:lnSpc>
              <a:buFont typeface="Arial" panose="020B0604020202020204" pitchFamily="34" charset="0"/>
              <a:buChar char="•"/>
              <a:defRPr/>
            </a:pPr>
            <a:r>
              <a:rPr lang="en-US" sz="2000" u="sng" dirty="0">
                <a:latin typeface="Arial" panose="020B0604020202020204" pitchFamily="34" charset="0"/>
                <a:cs typeface="Arial" panose="020B0604020202020204" pitchFamily="34" charset="0"/>
              </a:rPr>
              <a:t>Following this model</a:t>
            </a:r>
            <a:r>
              <a:rPr lang="en-US" sz="2000" dirty="0">
                <a:latin typeface="Arial" panose="020B0604020202020204" pitchFamily="34" charset="0"/>
                <a:cs typeface="Arial" panose="020B0604020202020204" pitchFamily="34" charset="0"/>
              </a:rPr>
              <a:t>: The VA publishes new Calendar Year disability rates, effective on Dec 01, 2022, for Jan 01, 2023. </a:t>
            </a:r>
          </a:p>
          <a:p>
            <a:pPr marL="457200" indent="-457200" algn="l">
              <a:buFont typeface="Arial" panose="020B0604020202020204" pitchFamily="34" charset="0"/>
              <a:buChar char="•"/>
              <a:defRPr/>
            </a:pPr>
            <a:endParaRPr lang="en-US" dirty="0"/>
          </a:p>
        </p:txBody>
      </p:sp>
      <p:sp>
        <p:nvSpPr>
          <p:cNvPr id="4" name="Slide Number Placeholder 3"/>
          <p:cNvSpPr>
            <a:spLocks noGrp="1"/>
          </p:cNvSpPr>
          <p:nvPr>
            <p:ph type="sldNum" sz="quarter" idx="12"/>
          </p:nvPr>
        </p:nvSpPr>
        <p:spPr/>
        <p:txBody>
          <a:bodyPr/>
          <a:lstStyle/>
          <a:p>
            <a:pPr>
              <a:defRPr/>
            </a:pPr>
            <a:fld id="{A301A6CF-7F57-4E02-B87D-90C00AC8397D}" type="slidenum">
              <a:rPr lang="en-US" smtClean="0"/>
              <a:pPr>
                <a:defRPr/>
              </a:pPr>
              <a:t>6</a:t>
            </a:fld>
            <a:endParaRPr lang="en-US"/>
          </a:p>
        </p:txBody>
      </p:sp>
    </p:spTree>
    <p:extLst>
      <p:ext uri="{BB962C8B-B14F-4D97-AF65-F5344CB8AC3E}">
        <p14:creationId xmlns:p14="http://schemas.microsoft.com/office/powerpoint/2010/main" val="19045855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17679"/>
            <a:ext cx="7924800" cy="838200"/>
          </a:xfrm>
        </p:spPr>
        <p:txBody>
          <a:bodyPr/>
          <a:lstStyle/>
          <a:p>
            <a:pPr>
              <a:defRPr/>
            </a:pPr>
            <a:r>
              <a:rPr lang="en-US" sz="3400" dirty="0"/>
              <a:t>VSO’s-Veterans helping Veterans (Typically) </a:t>
            </a:r>
          </a:p>
        </p:txBody>
      </p:sp>
      <p:sp>
        <p:nvSpPr>
          <p:cNvPr id="3" name="Subtitle 2"/>
          <p:cNvSpPr>
            <a:spLocks noGrp="1"/>
          </p:cNvSpPr>
          <p:nvPr>
            <p:ph type="subTitle" idx="1"/>
          </p:nvPr>
        </p:nvSpPr>
        <p:spPr>
          <a:xfrm>
            <a:off x="381000" y="1155878"/>
            <a:ext cx="8382000" cy="5092521"/>
          </a:xfrm>
        </p:spPr>
        <p:txBody>
          <a:bodyPr/>
          <a:lstStyle/>
          <a:p>
            <a:pPr marL="457200" indent="-457200" algn="l">
              <a:buFont typeface="Arial" panose="020B0604020202020204" pitchFamily="34" charset="0"/>
              <a:buChar char="•"/>
              <a:defRPr/>
            </a:pPr>
            <a:r>
              <a:rPr lang="en-US" dirty="0">
                <a:cs typeface="Arial" panose="020B0604020202020204" pitchFamily="34" charset="0"/>
              </a:rPr>
              <a:t>Veteran Service Officers are VSO employees</a:t>
            </a:r>
          </a:p>
          <a:p>
            <a:pPr marL="457200" indent="-457200" algn="l">
              <a:buFont typeface="Arial" panose="020B0604020202020204" pitchFamily="34" charset="0"/>
              <a:buChar char="•"/>
              <a:defRPr/>
            </a:pPr>
            <a:r>
              <a:rPr lang="en-US" dirty="0">
                <a:cs typeface="Arial" panose="020B0604020202020204" pitchFamily="34" charset="0"/>
              </a:rPr>
              <a:t>VSO’s have clearance &amp; training to review your STR’s &amp; submit/monitor your claim in VBMS</a:t>
            </a:r>
          </a:p>
          <a:p>
            <a:pPr marL="457200" indent="-457200" algn="l">
              <a:buFont typeface="Arial" panose="020B0604020202020204" pitchFamily="34" charset="0"/>
              <a:buChar char="•"/>
              <a:defRPr/>
            </a:pPr>
            <a:r>
              <a:rPr lang="en-US" dirty="0">
                <a:cs typeface="Arial" panose="020B0604020202020204" pitchFamily="34" charset="0"/>
              </a:rPr>
              <a:t>VSO’s may be contracted by State Dept. of Veteran Affairs to process disability claims in rural areas and serve as the County Veteran “Agent”. </a:t>
            </a:r>
          </a:p>
          <a:p>
            <a:pPr marL="457200" indent="-457200" algn="l">
              <a:buFont typeface="Arial" panose="020B0604020202020204" pitchFamily="34" charset="0"/>
              <a:buChar char="•"/>
              <a:defRPr/>
            </a:pPr>
            <a:r>
              <a:rPr lang="en-US" dirty="0">
                <a:cs typeface="Arial" panose="020B0604020202020204" pitchFamily="34" charset="0"/>
              </a:rPr>
              <a:t>Form: </a:t>
            </a:r>
            <a:r>
              <a:rPr lang="en-US" u="sng" dirty="0">
                <a:solidFill>
                  <a:srgbClr val="FF0000"/>
                </a:solidFill>
                <a:uFill>
                  <a:solidFill>
                    <a:srgbClr val="FF0000"/>
                  </a:solidFill>
                </a:uFill>
                <a:cs typeface="Arial" panose="020B0604020202020204" pitchFamily="34" charset="0"/>
              </a:rPr>
              <a:t>21-22</a:t>
            </a:r>
            <a:r>
              <a:rPr lang="en-US" dirty="0">
                <a:cs typeface="Arial" panose="020B0604020202020204" pitchFamily="34" charset="0"/>
              </a:rPr>
              <a:t> – Makes a VSO your POA. Not   permanent, notifies VA to allow their access. There are privacy provisions to limit some VSO access.  </a:t>
            </a:r>
          </a:p>
        </p:txBody>
      </p:sp>
      <p:sp>
        <p:nvSpPr>
          <p:cNvPr id="4" name="Slide Number Placeholder 3"/>
          <p:cNvSpPr>
            <a:spLocks noGrp="1"/>
          </p:cNvSpPr>
          <p:nvPr>
            <p:ph type="sldNum" sz="quarter" idx="12"/>
          </p:nvPr>
        </p:nvSpPr>
        <p:spPr/>
        <p:txBody>
          <a:bodyPr/>
          <a:lstStyle/>
          <a:p>
            <a:pPr>
              <a:defRPr/>
            </a:pPr>
            <a:fld id="{9559D636-20F6-4DC3-BD05-A7D811C1CF08}"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3356"/>
            <a:ext cx="7772400" cy="457200"/>
          </a:xfrm>
        </p:spPr>
        <p:txBody>
          <a:bodyPr/>
          <a:lstStyle/>
          <a:p>
            <a:pPr>
              <a:defRPr/>
            </a:pPr>
            <a:r>
              <a:rPr lang="en-US" sz="3400" dirty="0"/>
              <a:t>VSO’s-Veterans helping Veterans Continued </a:t>
            </a:r>
          </a:p>
        </p:txBody>
      </p:sp>
      <p:sp>
        <p:nvSpPr>
          <p:cNvPr id="3" name="Subtitle 2"/>
          <p:cNvSpPr>
            <a:spLocks noGrp="1"/>
          </p:cNvSpPr>
          <p:nvPr>
            <p:ph type="subTitle" idx="1"/>
          </p:nvPr>
        </p:nvSpPr>
        <p:spPr>
          <a:xfrm>
            <a:off x="609600" y="762000"/>
            <a:ext cx="7924800" cy="2555114"/>
          </a:xfrm>
        </p:spPr>
        <p:txBody>
          <a:bodyPr/>
          <a:lstStyle/>
          <a:p>
            <a:pPr marL="914400" lvl="1" indent="-457200" algn="l">
              <a:buFont typeface="Arial" panose="020B0604020202020204" pitchFamily="34" charset="0"/>
              <a:buChar char="•"/>
              <a:defRPr/>
            </a:pPr>
            <a:r>
              <a:rPr lang="en-US" sz="2000" dirty="0">
                <a:latin typeface="Arial" panose="020B0604020202020204" pitchFamily="34" charset="0"/>
                <a:cs typeface="Arial" panose="020B0604020202020204" pitchFamily="34" charset="0"/>
              </a:rPr>
              <a:t>Time for some due diligence on your own behalf: </a:t>
            </a:r>
          </a:p>
          <a:p>
            <a:pPr marL="914400" lvl="1" indent="-457200" algn="l">
              <a:buFont typeface="Arial" panose="020B0604020202020204" pitchFamily="34" charset="0"/>
              <a:buChar char="•"/>
              <a:defRPr/>
            </a:pPr>
            <a:r>
              <a:rPr lang="en-US" sz="2000" dirty="0">
                <a:latin typeface="Arial" panose="020B0604020202020204" pitchFamily="34" charset="0"/>
                <a:cs typeface="Arial" panose="020B0604020202020204" pitchFamily="34" charset="0"/>
              </a:rPr>
              <a:t>Test them with a phone call. Do they reply in a few days?</a:t>
            </a:r>
          </a:p>
          <a:p>
            <a:pPr marL="914400" lvl="1" indent="-457200" algn="l">
              <a:buFont typeface="Arial" panose="020B0604020202020204" pitchFamily="34" charset="0"/>
              <a:buChar char="•"/>
              <a:defRPr/>
            </a:pPr>
            <a:r>
              <a:rPr lang="en-US" sz="2000" dirty="0">
                <a:latin typeface="Arial" panose="020B0604020202020204" pitchFamily="34" charset="0"/>
                <a:cs typeface="Arial" panose="020B0604020202020204" pitchFamily="34" charset="0"/>
              </a:rPr>
              <a:t>Try an email, what is the response time? </a:t>
            </a:r>
          </a:p>
          <a:p>
            <a:pPr marL="914400" lvl="1" indent="-457200" algn="l">
              <a:buFont typeface="Arial" panose="020B0604020202020204" pitchFamily="34" charset="0"/>
              <a:buChar char="•"/>
              <a:defRPr/>
            </a:pPr>
            <a:r>
              <a:rPr lang="en-US" sz="2000" dirty="0">
                <a:latin typeface="Arial" panose="020B0604020202020204" pitchFamily="34" charset="0"/>
                <a:cs typeface="Arial" panose="020B0604020202020204" pitchFamily="34" charset="0"/>
              </a:rPr>
              <a:t>Visit their office. Is it organized? Do they have a multi-function copier/scanner to electronically send your docs?</a:t>
            </a:r>
          </a:p>
          <a:p>
            <a:pPr marL="914400" lvl="1" indent="-457200" algn="l">
              <a:buFont typeface="Arial" panose="020B0604020202020204" pitchFamily="34" charset="0"/>
              <a:buChar char="•"/>
              <a:defRPr/>
            </a:pPr>
            <a:r>
              <a:rPr lang="en-US" sz="2000" dirty="0">
                <a:latin typeface="Arial" panose="020B0604020202020204" pitchFamily="34" charset="0"/>
                <a:cs typeface="Arial" panose="020B0604020202020204" pitchFamily="34" charset="0"/>
              </a:rPr>
              <a:t>Can each computer monitor double as a flower press?</a:t>
            </a:r>
          </a:p>
          <a:p>
            <a:pPr marL="914400" lvl="1" indent="-457200" algn="l">
              <a:buFont typeface="Arial" panose="020B0604020202020204" pitchFamily="34" charset="0"/>
              <a:buChar char="•"/>
              <a:defRPr/>
            </a:pPr>
            <a:r>
              <a:rPr lang="en-US" sz="2000" dirty="0">
                <a:latin typeface="Arial" panose="020B0604020202020204" pitchFamily="34" charset="0"/>
                <a:cs typeface="Arial" panose="020B0604020202020204" pitchFamily="34" charset="0"/>
              </a:rPr>
              <a:t>Also search for state level VSOs, they can help you as well.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174" y="3458558"/>
            <a:ext cx="4987651" cy="3006196"/>
          </a:xfrm>
          <a:prstGeom prst="rect">
            <a:avLst/>
          </a:prstGeom>
        </p:spPr>
      </p:pic>
      <p:sp>
        <p:nvSpPr>
          <p:cNvPr id="6" name="Slide Number Placeholder 5"/>
          <p:cNvSpPr>
            <a:spLocks noGrp="1"/>
          </p:cNvSpPr>
          <p:nvPr>
            <p:ph type="sldNum" sz="quarter" idx="12"/>
          </p:nvPr>
        </p:nvSpPr>
        <p:spPr/>
        <p:txBody>
          <a:bodyPr/>
          <a:lstStyle/>
          <a:p>
            <a:pPr>
              <a:defRPr/>
            </a:pPr>
            <a:fld id="{9559D636-20F6-4DC3-BD05-A7D811C1CF08}" type="slidenum">
              <a:rPr lang="en-US" smtClean="0"/>
              <a:pPr>
                <a:defRPr/>
              </a:pPr>
              <a:t>8</a:t>
            </a:fld>
            <a:endParaRPr lang="en-US"/>
          </a:p>
        </p:txBody>
      </p:sp>
    </p:spTree>
    <p:extLst>
      <p:ext uri="{BB962C8B-B14F-4D97-AF65-F5344CB8AC3E}">
        <p14:creationId xmlns:p14="http://schemas.microsoft.com/office/powerpoint/2010/main" val="6036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8100" name="Rectangle 4"/>
          <p:cNvSpPr>
            <a:spLocks noChangeArrowheads="1"/>
          </p:cNvSpPr>
          <p:nvPr/>
        </p:nvSpPr>
        <p:spPr bwMode="auto">
          <a:xfrm>
            <a:off x="304800" y="1371600"/>
            <a:ext cx="8534400" cy="3789499"/>
          </a:xfrm>
          <a:prstGeom prst="rect">
            <a:avLst/>
          </a:prstGeom>
          <a:noFill/>
          <a:ln w="9525">
            <a:noFill/>
            <a:miter lim="800000"/>
            <a:headEnd/>
            <a:tailEnd/>
          </a:ln>
          <a:effectLst/>
        </p:spPr>
        <p:txBody>
          <a:bodyPr wrap="square" lIns="93662" tIns="47625" rIns="93662" bIns="47625">
            <a:spAutoFit/>
          </a:bodyPr>
          <a:lstStyle/>
          <a:p>
            <a:pPr algn="ctr" defTabSz="933450" eaLnBrk="0" hangingPunct="0">
              <a:defRPr/>
            </a:pPr>
            <a:r>
              <a:rPr lang="en-US" sz="4000" b="1" dirty="0">
                <a:effectLst>
                  <a:outerShdw blurRad="38100" dist="38100" dir="2700000" algn="tl">
                    <a:srgbClr val="DDDDDD"/>
                  </a:outerShdw>
                </a:effectLst>
                <a:latin typeface="Arial Black" panose="020B0A04020102020204" pitchFamily="34" charset="0"/>
              </a:rPr>
              <a:t>A service-connected disability is a disease or injury incurred or aggravated while on active duty.  The disability does </a:t>
            </a:r>
            <a:r>
              <a:rPr lang="en-US" sz="4000" b="1" u="sng" dirty="0">
                <a:effectLst>
                  <a:outerShdw blurRad="38100" dist="38100" dir="2700000" algn="tl">
                    <a:srgbClr val="DDDDDD"/>
                  </a:outerShdw>
                </a:effectLst>
                <a:latin typeface="Arial Black" panose="020B0A04020102020204" pitchFamily="34" charset="0"/>
              </a:rPr>
              <a:t>not</a:t>
            </a:r>
            <a:r>
              <a:rPr lang="en-US" sz="4000" b="1" dirty="0">
                <a:effectLst>
                  <a:outerShdw blurRad="38100" dist="38100" dir="2700000" algn="tl">
                    <a:srgbClr val="DDDDDD"/>
                  </a:outerShdw>
                </a:effectLst>
                <a:latin typeface="Arial Black" panose="020B0A04020102020204" pitchFamily="34" charset="0"/>
              </a:rPr>
              <a:t> have to be combat, or wartime related.</a:t>
            </a:r>
          </a:p>
        </p:txBody>
      </p:sp>
      <p:sp>
        <p:nvSpPr>
          <p:cNvPr id="1031" name="Rectangle 7"/>
          <p:cNvSpPr>
            <a:spLocks noChangeArrowheads="1"/>
          </p:cNvSpPr>
          <p:nvPr/>
        </p:nvSpPr>
        <p:spPr bwMode="auto">
          <a:xfrm>
            <a:off x="2286000" y="0"/>
            <a:ext cx="4808538" cy="533400"/>
          </a:xfrm>
          <a:prstGeom prst="rect">
            <a:avLst/>
          </a:prstGeom>
          <a:noFill/>
          <a:ln w="9525">
            <a:noFill/>
            <a:miter lim="800000"/>
            <a:headEnd/>
            <a:tailEnd/>
          </a:ln>
        </p:spPr>
        <p:txBody>
          <a:bodyPr/>
          <a:lstStyle/>
          <a:p>
            <a:pPr algn="ctr"/>
            <a:r>
              <a:rPr lang="en-US" sz="4800" b="1" dirty="0">
                <a:solidFill>
                  <a:srgbClr val="FF0000"/>
                </a:solidFill>
                <a:latin typeface="Tahoma" pitchFamily="34" charset="0"/>
              </a:rPr>
              <a:t>Compensation</a:t>
            </a:r>
            <a:br>
              <a:rPr lang="en-US" sz="4800" b="1" dirty="0">
                <a:solidFill>
                  <a:srgbClr val="FF0000"/>
                </a:solidFill>
                <a:latin typeface="Tahoma" pitchFamily="34" charset="0"/>
              </a:rPr>
            </a:br>
            <a:endParaRPr lang="en-US" sz="4800" b="1" dirty="0">
              <a:solidFill>
                <a:srgbClr val="FF0000"/>
              </a:solidFill>
              <a:latin typeface="Tahoma" pitchFamily="34" charset="0"/>
            </a:endParaRPr>
          </a:p>
        </p:txBody>
      </p:sp>
      <p:sp>
        <p:nvSpPr>
          <p:cNvPr id="2" name="Slide Number Placeholder 1"/>
          <p:cNvSpPr>
            <a:spLocks noGrp="1"/>
          </p:cNvSpPr>
          <p:nvPr>
            <p:ph type="sldNum" sz="quarter" idx="12"/>
          </p:nvPr>
        </p:nvSpPr>
        <p:spPr/>
        <p:txBody>
          <a:bodyPr/>
          <a:lstStyle/>
          <a:p>
            <a:pPr>
              <a:defRPr/>
            </a:pPr>
            <a:fld id="{F7B3C834-FFA5-4226-BA5D-6001D1FC756E}" type="slidenum">
              <a:rPr lang="en-US" smtClean="0"/>
              <a:pPr>
                <a:defRPr/>
              </a:pPr>
              <a:t>9</a:t>
            </a:fld>
            <a:endParaRPr lang="en-US"/>
          </a:p>
        </p:txBody>
      </p:sp>
    </p:spTree>
  </p:cSld>
  <p:clrMapOvr>
    <a:masterClrMapping/>
  </p:clrMapOvr>
  <p:transition/>
</p:sld>
</file>

<file path=ppt/theme/theme1.xml><?xml version="1.0" encoding="utf-8"?>
<a:theme xmlns:a="http://schemas.openxmlformats.org/drawingml/2006/main" name="COAST GUARD">
  <a:themeElements>
    <a:clrScheme name="COAST GU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AST GUARD">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OAST GUAR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AST GUAR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AST GUAR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AST GUAR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AST GUAR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AST GUAR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AST GUAR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AST GUAR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AST GUAR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AST GUAR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AST GUAR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AST GUAR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1235D422DEA564C8894669DE8245139" ma:contentTypeVersion="12" ma:contentTypeDescription="Create a new document." ma:contentTypeScope="" ma:versionID="e2efd6ddceffc47852047efbc68c4c2e">
  <xsd:schema xmlns:xsd="http://www.w3.org/2001/XMLSchema" xmlns:xs="http://www.w3.org/2001/XMLSchema" xmlns:p="http://schemas.microsoft.com/office/2006/metadata/properties" xmlns:ns3="574cc261-c897-4895-b0d0-b909fd60a779" xmlns:ns4="d0aee1a2-b31c-459e-bdf3-475805a36cb1" targetNamespace="http://schemas.microsoft.com/office/2006/metadata/properties" ma:root="true" ma:fieldsID="80b5ae16aff64f6059c0f5c64c32ba89" ns3:_="" ns4:_="">
    <xsd:import namespace="574cc261-c897-4895-b0d0-b909fd60a779"/>
    <xsd:import namespace="d0aee1a2-b31c-459e-bdf3-475805a36cb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4cc261-c897-4895-b0d0-b909fd60a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aee1a2-b31c-459e-bdf3-475805a36c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DF8E67-06C7-4565-9037-4A0EE28C23AA}">
  <ds:schemaRefs>
    <ds:schemaRef ds:uri="http://schemas.microsoft.com/sharepoint/v3/contenttype/forms"/>
  </ds:schemaRefs>
</ds:datastoreItem>
</file>

<file path=customXml/itemProps2.xml><?xml version="1.0" encoding="utf-8"?>
<ds:datastoreItem xmlns:ds="http://schemas.openxmlformats.org/officeDocument/2006/customXml" ds:itemID="{3628B4B3-53D1-4E7C-907E-36D07E06E0F4}">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d0aee1a2-b31c-459e-bdf3-475805a36cb1"/>
    <ds:schemaRef ds:uri="http://purl.org/dc/elements/1.1/"/>
    <ds:schemaRef ds:uri="http://schemas.microsoft.com/office/2006/metadata/properties"/>
    <ds:schemaRef ds:uri="574cc261-c897-4895-b0d0-b909fd60a779"/>
    <ds:schemaRef ds:uri="http://www.w3.org/XML/1998/namespace"/>
  </ds:schemaRefs>
</ds:datastoreItem>
</file>

<file path=customXml/itemProps3.xml><?xml version="1.0" encoding="utf-8"?>
<ds:datastoreItem xmlns:ds="http://schemas.openxmlformats.org/officeDocument/2006/customXml" ds:itemID="{875F177E-59A9-4980-86B6-790CD8B9A3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4cc261-c897-4895-b0d0-b909fd60a779"/>
    <ds:schemaRef ds:uri="d0aee1a2-b31c-459e-bdf3-475805a36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ppt7CBD.tmp</Template>
  <TotalTime>5609</TotalTime>
  <Words>2235</Words>
  <Application>Microsoft Office PowerPoint</Application>
  <PresentationFormat>On-screen Show (4:3)</PresentationFormat>
  <Paragraphs>288</Paragraphs>
  <Slides>25</Slides>
  <Notes>18</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Black</vt:lpstr>
      <vt:lpstr>Arial Narrow</vt:lpstr>
      <vt:lpstr>Calibri</vt:lpstr>
      <vt:lpstr>Tahoma</vt:lpstr>
      <vt:lpstr>Times New Roman</vt:lpstr>
      <vt:lpstr>Wingdings</vt:lpstr>
      <vt:lpstr>COAST GUARD</vt:lpstr>
      <vt:lpstr>PowerPoint Presentation</vt:lpstr>
      <vt:lpstr>This is all open source material</vt:lpstr>
      <vt:lpstr>PowerPoint Presentation</vt:lpstr>
      <vt:lpstr>Common Terms and Acronyms – 1 of 3</vt:lpstr>
      <vt:lpstr>Common Terms and Acronyms - 2 of 3</vt:lpstr>
      <vt:lpstr>Common Terms and Acronyms - 3 of 3</vt:lpstr>
      <vt:lpstr>VSO’s-Veterans helping Veterans (Typically) </vt:lpstr>
      <vt:lpstr>VSO’s-Veterans helping Veterans Continued </vt:lpstr>
      <vt:lpstr>PowerPoint Presentation</vt:lpstr>
      <vt:lpstr>PowerPoint Presentation</vt:lpstr>
      <vt:lpstr>PowerPoint Presentation</vt:lpstr>
      <vt:lpstr>PowerPoint Presentation</vt:lpstr>
      <vt:lpstr>PowerPoint Presentation</vt:lpstr>
      <vt:lpstr>PowerPoint Presentation</vt:lpstr>
      <vt:lpstr>VA.GOV is your 1st step</vt:lpstr>
      <vt:lpstr>ebenefits.va.gov is your 2nd step</vt:lpstr>
      <vt:lpstr>Another site to visit</vt:lpstr>
      <vt:lpstr>And another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Coast Guard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JJHulslander</dc:creator>
  <cp:lastModifiedBy>John Parsons</cp:lastModifiedBy>
  <cp:revision>384</cp:revision>
  <dcterms:created xsi:type="dcterms:W3CDTF">2016-08-12T12:05:51Z</dcterms:created>
  <dcterms:modified xsi:type="dcterms:W3CDTF">2023-07-19T11:17:30Z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0x01010041235D422DEA564C8894669DE8245139</vt:lpwstr>
  </property>
</Properties>
</file>